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jpg" ContentType="image/jpg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ts val="1600"/>
              </a:lnSpc>
            </a:pPr>
            <a:fld id="{81D60167-4931-47E6-BA6A-407CBD079E47}" type="slidenum">
              <a:rPr dirty="0" spc="-33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ts val="1600"/>
              </a:lnSpc>
            </a:pPr>
            <a:fld id="{81D60167-4931-47E6-BA6A-407CBD079E47}" type="slidenum">
              <a:rPr dirty="0" spc="-33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496310" y="9495309"/>
            <a:ext cx="791845" cy="791845"/>
          </a:xfrm>
          <a:custGeom>
            <a:avLst/>
            <a:gdLst/>
            <a:ahLst/>
            <a:cxnLst/>
            <a:rect l="l" t="t" r="r" b="b"/>
            <a:pathLst>
              <a:path w="791844" h="791845">
                <a:moveTo>
                  <a:pt x="791689" y="791689"/>
                </a:moveTo>
                <a:lnTo>
                  <a:pt x="0" y="791689"/>
                </a:lnTo>
                <a:lnTo>
                  <a:pt x="0" y="0"/>
                </a:lnTo>
                <a:lnTo>
                  <a:pt x="791689" y="0"/>
                </a:lnTo>
                <a:lnTo>
                  <a:pt x="791689" y="791689"/>
                </a:lnTo>
                <a:close/>
              </a:path>
            </a:pathLst>
          </a:custGeom>
          <a:solidFill>
            <a:srgbClr val="2A52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871" y="1036460"/>
            <a:ext cx="15733937" cy="8712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00727" y="1194816"/>
            <a:ext cx="9802367" cy="8961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ts val="1600"/>
              </a:lnSpc>
            </a:pPr>
            <a:fld id="{81D60167-4931-47E6-BA6A-407CBD079E47}" type="slidenum">
              <a:rPr dirty="0" spc="-33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11288"/>
            <a:ext cx="5296374" cy="707571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496310" y="9495309"/>
            <a:ext cx="791845" cy="791845"/>
          </a:xfrm>
          <a:custGeom>
            <a:avLst/>
            <a:gdLst/>
            <a:ahLst/>
            <a:cxnLst/>
            <a:rect l="l" t="t" r="r" b="b"/>
            <a:pathLst>
              <a:path w="791844" h="791845">
                <a:moveTo>
                  <a:pt x="791689" y="791689"/>
                </a:moveTo>
                <a:lnTo>
                  <a:pt x="0" y="791689"/>
                </a:lnTo>
                <a:lnTo>
                  <a:pt x="0" y="0"/>
                </a:lnTo>
                <a:lnTo>
                  <a:pt x="791689" y="0"/>
                </a:lnTo>
                <a:lnTo>
                  <a:pt x="791689" y="791689"/>
                </a:lnTo>
                <a:close/>
              </a:path>
            </a:pathLst>
          </a:custGeom>
          <a:solidFill>
            <a:srgbClr val="2A52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2215" y="4114800"/>
            <a:ext cx="11152631" cy="18745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ts val="1600"/>
              </a:lnSpc>
            </a:pPr>
            <a:fld id="{81D60167-4931-47E6-BA6A-407CBD079E47}" type="slidenum">
              <a:rPr dirty="0" spc="-33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ts val="1600"/>
              </a:lnSpc>
            </a:pPr>
            <a:fld id="{81D60167-4931-47E6-BA6A-407CBD079E47}" type="slidenum">
              <a:rPr dirty="0" spc="-33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496310" y="9495309"/>
            <a:ext cx="791845" cy="791845"/>
          </a:xfrm>
          <a:custGeom>
            <a:avLst/>
            <a:gdLst/>
            <a:ahLst/>
            <a:cxnLst/>
            <a:rect l="l" t="t" r="r" b="b"/>
            <a:pathLst>
              <a:path w="791844" h="791845">
                <a:moveTo>
                  <a:pt x="791689" y="791689"/>
                </a:moveTo>
                <a:lnTo>
                  <a:pt x="0" y="791689"/>
                </a:lnTo>
                <a:lnTo>
                  <a:pt x="0" y="0"/>
                </a:lnTo>
                <a:lnTo>
                  <a:pt x="791689" y="0"/>
                </a:lnTo>
                <a:lnTo>
                  <a:pt x="791689" y="791689"/>
                </a:lnTo>
                <a:close/>
              </a:path>
            </a:pathLst>
          </a:custGeom>
          <a:solidFill>
            <a:srgbClr val="2A52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22171" y="1987819"/>
            <a:ext cx="12643656" cy="7950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15988" y="1633753"/>
            <a:ext cx="8524240" cy="3434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7711528" y="9769940"/>
            <a:ext cx="374015" cy="227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ts val="1600"/>
              </a:lnSpc>
            </a:pPr>
            <a:fld id="{81D60167-4931-47E6-BA6A-407CBD079E47}" type="slidenum">
              <a:rPr dirty="0" spc="-33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54.jpg"/><Relationship Id="rId8" Type="http://schemas.openxmlformats.org/officeDocument/2006/relationships/image" Target="../media/image55.png"/><Relationship Id="rId9" Type="http://schemas.openxmlformats.org/officeDocument/2006/relationships/image" Target="../media/image24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2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24.png"/><Relationship Id="rId6" Type="http://schemas.openxmlformats.org/officeDocument/2006/relationships/image" Target="../media/image6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53.png"/><Relationship Id="rId6" Type="http://schemas.openxmlformats.org/officeDocument/2006/relationships/image" Target="../media/image70.png"/><Relationship Id="rId7" Type="http://schemas.openxmlformats.org/officeDocument/2006/relationships/image" Target="../media/image44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24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53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24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53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44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2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2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199" y="1028700"/>
            <a:ext cx="8229599" cy="82295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496310" y="9495309"/>
            <a:ext cx="791845" cy="791845"/>
          </a:xfrm>
          <a:custGeom>
            <a:avLst/>
            <a:gdLst/>
            <a:ahLst/>
            <a:cxnLst/>
            <a:rect l="l" t="t" r="r" b="b"/>
            <a:pathLst>
              <a:path w="791844" h="791845">
                <a:moveTo>
                  <a:pt x="791689" y="791689"/>
                </a:moveTo>
                <a:lnTo>
                  <a:pt x="0" y="791689"/>
                </a:lnTo>
                <a:lnTo>
                  <a:pt x="0" y="0"/>
                </a:lnTo>
                <a:lnTo>
                  <a:pt x="791689" y="0"/>
                </a:lnTo>
                <a:lnTo>
                  <a:pt x="791689" y="791689"/>
                </a:lnTo>
                <a:close/>
              </a:path>
            </a:pathLst>
          </a:custGeom>
          <a:solidFill>
            <a:srgbClr val="2A52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3439" y="4111751"/>
            <a:ext cx="8897111" cy="1837943"/>
          </a:xfrm>
          <a:prstGeom prst="rect">
            <a:avLst/>
          </a:prstGeom>
        </p:spPr>
      </p:pic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4890613" y="4165514"/>
            <a:ext cx="8507095" cy="16643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750" spc="2475"/>
              <a:t>PRIMARY</a:t>
            </a:r>
            <a:endParaRPr sz="10750"/>
          </a:p>
        </p:txBody>
      </p:sp>
      <p:sp>
        <p:nvSpPr>
          <p:cNvPr id="9" name="object 9"/>
          <p:cNvSpPr txBox="1"/>
          <p:nvPr/>
        </p:nvSpPr>
        <p:spPr>
          <a:xfrm>
            <a:off x="17736928" y="9769940"/>
            <a:ext cx="310515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z="1550" spc="100">
                <a:solidFill>
                  <a:srgbClr val="FFFFFF"/>
                </a:solidFill>
                <a:latin typeface="Verdana"/>
                <a:cs typeface="Verdana"/>
              </a:rPr>
              <a:t>01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81838" y="6577336"/>
            <a:ext cx="180721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61315" algn="l"/>
                <a:tab pos="714375" algn="l"/>
                <a:tab pos="1055370" algn="l"/>
                <a:tab pos="1289050" algn="l"/>
                <a:tab pos="1621790" algn="l"/>
              </a:tabLst>
            </a:pPr>
            <a:r>
              <a:rPr dirty="0" sz="1550" spc="4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4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-5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9976" y="6577336"/>
            <a:ext cx="390652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53695" algn="l"/>
                <a:tab pos="699770" algn="l"/>
                <a:tab pos="1031240" algn="l"/>
                <a:tab pos="1363980" algn="l"/>
                <a:tab pos="1695450" algn="l"/>
                <a:tab pos="2047875" algn="l"/>
                <a:tab pos="2396490" algn="l"/>
                <a:tab pos="2766695" algn="l"/>
                <a:tab pos="3115945" algn="l"/>
                <a:tab pos="3349625" algn="l"/>
                <a:tab pos="3702050" algn="l"/>
              </a:tabLst>
            </a:pPr>
            <a:r>
              <a:rPr dirty="0" sz="1550" spc="4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4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4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-5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9772" y="3039336"/>
            <a:ext cx="696200" cy="6959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7445" y="2776191"/>
            <a:ext cx="6372225" cy="6409055"/>
            <a:chOff x="867445" y="2776191"/>
            <a:chExt cx="6372225" cy="6409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445" y="2812486"/>
              <a:ext cx="6372224" cy="63722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7635" y="2776300"/>
              <a:ext cx="1285205" cy="16973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80" y="2776191"/>
              <a:ext cx="1095374" cy="10953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99772" y="4907645"/>
            <a:ext cx="696200" cy="69596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67445" y="2812486"/>
            <a:ext cx="6374130" cy="6374130"/>
            <a:chOff x="867445" y="2812486"/>
            <a:chExt cx="6374130" cy="637413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445" y="2812486"/>
              <a:ext cx="3067049" cy="30670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5895" y="5880937"/>
              <a:ext cx="3305174" cy="330517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88207" y="688848"/>
            <a:ext cx="10418063" cy="1712975"/>
          </a:xfrm>
          <a:prstGeom prst="rect">
            <a:avLst/>
          </a:prstGeom>
        </p:spPr>
      </p:pic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3303131" y="674230"/>
            <a:ext cx="10228580" cy="16637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350770" marR="5080" indent="-2338705">
              <a:lnSpc>
                <a:spcPct val="106400"/>
              </a:lnSpc>
              <a:spcBef>
                <a:spcPts val="100"/>
              </a:spcBef>
              <a:tabLst>
                <a:tab pos="4228465" algn="l"/>
                <a:tab pos="9008745" algn="l"/>
              </a:tabLst>
            </a:pPr>
            <a:r>
              <a:rPr dirty="0" spc="1135"/>
              <a:t>VIRTUAL</a:t>
            </a:r>
            <a:r>
              <a:rPr dirty="0"/>
              <a:t>	</a:t>
            </a:r>
            <a:r>
              <a:rPr dirty="0" spc="875"/>
              <a:t>MACHINES</a:t>
            </a:r>
            <a:r>
              <a:rPr dirty="0"/>
              <a:t>	</a:t>
            </a:r>
            <a:r>
              <a:rPr dirty="0" spc="1245"/>
              <a:t>VS </a:t>
            </a:r>
            <a:r>
              <a:rPr dirty="0" spc="930"/>
              <a:t>CONTAINERS</a:t>
            </a: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52513" y="3438252"/>
            <a:ext cx="66675" cy="666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52513" y="3695427"/>
            <a:ext cx="66675" cy="666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52513" y="3952602"/>
            <a:ext cx="66675" cy="666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52513" y="4209777"/>
            <a:ext cx="66675" cy="666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5775" y="2965703"/>
            <a:ext cx="2819399" cy="31394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52513" y="5411609"/>
            <a:ext cx="66675" cy="666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52513" y="5668784"/>
            <a:ext cx="66675" cy="666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52513" y="5925959"/>
            <a:ext cx="66675" cy="666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52513" y="6183134"/>
            <a:ext cx="66675" cy="666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52513" y="6440309"/>
            <a:ext cx="66675" cy="6667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75775" y="4834127"/>
            <a:ext cx="1837943" cy="31394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99772" y="6775954"/>
            <a:ext cx="696200" cy="69596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92183" y="6702552"/>
            <a:ext cx="1170431" cy="31394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81672" y="7278643"/>
            <a:ext cx="66675" cy="6667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81672" y="7535817"/>
            <a:ext cx="66675" cy="6667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81672" y="8050167"/>
            <a:ext cx="66675" cy="666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81672" y="8307342"/>
            <a:ext cx="66675" cy="6667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81672" y="8564517"/>
            <a:ext cx="66675" cy="6667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8915988" y="2864397"/>
            <a:ext cx="7075805" cy="6370320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VIRTUAL</a:t>
            </a:r>
            <a:r>
              <a:rPr dirty="0" sz="1550" spc="3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MACHINES</a:t>
            </a:r>
            <a:endParaRPr sz="1550">
              <a:latin typeface="Verdana"/>
              <a:cs typeface="Verdana"/>
            </a:endParaRPr>
          </a:p>
          <a:p>
            <a:pPr marL="334010" marR="3299460">
              <a:lnSpc>
                <a:spcPct val="116399"/>
              </a:lnSpc>
              <a:spcBef>
                <a:spcPts val="655"/>
              </a:spcBef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own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OS,own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Disk,CPU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RAM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strong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isolation.</a:t>
            </a:r>
            <a:endParaRPr sz="1450">
              <a:latin typeface="Lucida Sans Unicode"/>
              <a:cs typeface="Lucida Sans Unicode"/>
            </a:endParaRPr>
          </a:p>
          <a:p>
            <a:pPr marL="334010" marR="3329304">
              <a:lnSpc>
                <a:spcPct val="116399"/>
              </a:lnSpc>
            </a:pPr>
            <a:r>
              <a:rPr dirty="0" sz="1450" spc="13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 OS(Windows,Linux)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heavy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resource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usage.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ex,..EC2,Azure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VM’s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70"/>
              </a:spcBef>
            </a:pPr>
            <a:r>
              <a:rPr dirty="0" sz="1550" spc="305">
                <a:solidFill>
                  <a:srgbClr val="FFFFFF"/>
                </a:solidFill>
                <a:latin typeface="Verdana"/>
                <a:cs typeface="Verdana"/>
              </a:rPr>
              <a:t>CONTAINERS</a:t>
            </a:r>
            <a:endParaRPr sz="1550">
              <a:latin typeface="Verdana"/>
              <a:cs typeface="Verdana"/>
            </a:endParaRPr>
          </a:p>
          <a:p>
            <a:pPr marL="334010" marR="4036060">
              <a:lnSpc>
                <a:spcPct val="116399"/>
              </a:lnSpc>
              <a:spcBef>
                <a:spcPts val="1485"/>
              </a:spcBef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shares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,unlike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VM’s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lightweight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fast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startups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less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resource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usage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move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between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systems(runs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5">
                <a:solidFill>
                  <a:srgbClr val="FFFFFF"/>
                </a:solidFill>
                <a:latin typeface="Lucida Sans Unicode"/>
                <a:cs typeface="Lucida Sans Unicode"/>
              </a:rPr>
              <a:t>same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everywhere)</a:t>
            </a:r>
            <a:endParaRPr sz="1450">
              <a:latin typeface="Lucida Sans Unicode"/>
              <a:cs typeface="Lucida Sans Unicode"/>
            </a:endParaRPr>
          </a:p>
          <a:p>
            <a:pPr marL="227965">
              <a:lnSpc>
                <a:spcPct val="100000"/>
              </a:lnSpc>
              <a:spcBef>
                <a:spcPts val="1245"/>
              </a:spcBef>
            </a:pP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DOCKER</a:t>
            </a:r>
            <a:endParaRPr sz="1550">
              <a:latin typeface="Verdana"/>
              <a:cs typeface="Verdana"/>
            </a:endParaRPr>
          </a:p>
          <a:p>
            <a:pPr marL="363220">
              <a:lnSpc>
                <a:spcPct val="100000"/>
              </a:lnSpc>
              <a:spcBef>
                <a:spcPts val="1755"/>
              </a:spcBef>
            </a:pP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package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dependencied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container.</a:t>
            </a:r>
            <a:endParaRPr sz="1450">
              <a:latin typeface="Lucida Sans Unicode"/>
              <a:cs typeface="Lucida Sans Unicode"/>
            </a:endParaRPr>
          </a:p>
          <a:p>
            <a:pPr marL="363220" marR="5080">
              <a:lnSpc>
                <a:spcPct val="116399"/>
              </a:lnSpc>
            </a:pP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docker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containerization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platform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built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applications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consistenly.</a:t>
            </a:r>
            <a:endParaRPr sz="1450">
              <a:latin typeface="Lucida Sans Unicode"/>
              <a:cs typeface="Lucida Sans Unicode"/>
            </a:endParaRPr>
          </a:p>
          <a:p>
            <a:pPr marL="363220">
              <a:lnSpc>
                <a:spcPct val="100000"/>
              </a:lnSpc>
              <a:spcBef>
                <a:spcPts val="285"/>
              </a:spcBef>
            </a:pP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docker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file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contain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instruction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built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docker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image.</a:t>
            </a:r>
            <a:endParaRPr sz="1450">
              <a:latin typeface="Lucida Sans Unicode"/>
              <a:cs typeface="Lucida Sans Unicode"/>
            </a:endParaRPr>
          </a:p>
          <a:p>
            <a:pPr marL="363220" marR="115570">
              <a:lnSpc>
                <a:spcPct val="116399"/>
              </a:lnSpc>
            </a:pPr>
            <a:r>
              <a:rPr dirty="0" sz="1450" spc="110" b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dirty="0" sz="145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50" b="1">
                <a:solidFill>
                  <a:srgbClr val="FFFFFF"/>
                </a:solidFill>
                <a:latin typeface="Trebuchet MS"/>
                <a:cs typeface="Trebuchet MS"/>
              </a:rPr>
              <a:t>IMAGE: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read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only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template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container. </a:t>
            </a:r>
            <a:r>
              <a:rPr dirty="0" sz="1450" spc="110" b="1">
                <a:solidFill>
                  <a:srgbClr val="FFFFFF"/>
                </a:solidFill>
                <a:latin typeface="Trebuchet MS"/>
                <a:cs typeface="Trebuchet MS"/>
              </a:rPr>
              <a:t>DOCKER</a:t>
            </a:r>
            <a:r>
              <a:rPr dirty="0" sz="14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60" b="1">
                <a:solidFill>
                  <a:srgbClr val="FFFFFF"/>
                </a:solidFill>
                <a:latin typeface="Trebuchet MS"/>
                <a:cs typeface="Trebuchet MS"/>
              </a:rPr>
              <a:t>CONTAINER: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created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docker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running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endParaRPr sz="1450">
              <a:latin typeface="Lucida Sans Unicode"/>
              <a:cs typeface="Lucida Sans Unicode"/>
            </a:endParaRPr>
          </a:p>
          <a:p>
            <a:pPr marL="41275">
              <a:lnSpc>
                <a:spcPct val="100000"/>
              </a:lnSpc>
              <a:spcBef>
                <a:spcPts val="285"/>
              </a:spcBef>
            </a:pPr>
            <a:r>
              <a:rPr dirty="0" sz="1450" spc="-110">
                <a:solidFill>
                  <a:srgbClr val="FFFFFF"/>
                </a:solidFill>
                <a:latin typeface="Lucida Sans Unicode"/>
                <a:cs typeface="Lucida Sans Unicode"/>
              </a:rPr>
              <a:t>ex,.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njinx-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webserver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00"/>
              </a:lnSpc>
            </a:pPr>
            <a:fld id="{81D60167-4931-47E6-BA6A-407CBD079E47}" type="slidenum">
              <a:rPr dirty="0" spc="-33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7897" y="3518410"/>
            <a:ext cx="4268470" cy="5122545"/>
            <a:chOff x="2007897" y="3518410"/>
            <a:chExt cx="4268470" cy="5122545"/>
          </a:xfrm>
        </p:grpSpPr>
        <p:sp>
          <p:nvSpPr>
            <p:cNvPr id="3" name="object 3"/>
            <p:cNvSpPr/>
            <p:nvPr/>
          </p:nvSpPr>
          <p:spPr>
            <a:xfrm>
              <a:off x="2041406" y="3552132"/>
              <a:ext cx="4201795" cy="5054600"/>
            </a:xfrm>
            <a:custGeom>
              <a:avLst/>
              <a:gdLst/>
              <a:ahLst/>
              <a:cxnLst/>
              <a:rect l="l" t="t" r="r" b="b"/>
              <a:pathLst>
                <a:path w="4201795" h="5054600">
                  <a:moveTo>
                    <a:pt x="2380647" y="5054553"/>
                  </a:moveTo>
                  <a:lnTo>
                    <a:pt x="940178" y="5054553"/>
                  </a:lnTo>
                  <a:lnTo>
                    <a:pt x="556636" y="4671225"/>
                  </a:lnTo>
                  <a:lnTo>
                    <a:pt x="144708" y="4671225"/>
                  </a:lnTo>
                  <a:lnTo>
                    <a:pt x="0" y="4526516"/>
                  </a:lnTo>
                  <a:lnTo>
                    <a:pt x="0" y="3708849"/>
                  </a:lnTo>
                  <a:lnTo>
                    <a:pt x="268287" y="3440776"/>
                  </a:lnTo>
                  <a:lnTo>
                    <a:pt x="268287" y="575419"/>
                  </a:lnTo>
                  <a:lnTo>
                    <a:pt x="529103" y="307985"/>
                  </a:lnTo>
                  <a:lnTo>
                    <a:pt x="1376011" y="307985"/>
                  </a:lnTo>
                  <a:lnTo>
                    <a:pt x="1691254" y="0"/>
                  </a:lnTo>
                  <a:lnTo>
                    <a:pt x="2771872" y="0"/>
                  </a:lnTo>
                  <a:lnTo>
                    <a:pt x="2809863" y="37991"/>
                  </a:lnTo>
                  <a:lnTo>
                    <a:pt x="3083060" y="37991"/>
                  </a:lnTo>
                  <a:lnTo>
                    <a:pt x="3415377" y="370308"/>
                  </a:lnTo>
                  <a:lnTo>
                    <a:pt x="4083230" y="370308"/>
                  </a:lnTo>
                  <a:lnTo>
                    <a:pt x="4201243" y="483855"/>
                  </a:lnTo>
                  <a:lnTo>
                    <a:pt x="4191851" y="4428977"/>
                  </a:lnTo>
                  <a:lnTo>
                    <a:pt x="4144469" y="4476359"/>
                  </a:lnTo>
                  <a:lnTo>
                    <a:pt x="4144469" y="4579875"/>
                  </a:lnTo>
                  <a:lnTo>
                    <a:pt x="4004456" y="4719888"/>
                  </a:lnTo>
                  <a:lnTo>
                    <a:pt x="2699731" y="4719888"/>
                  </a:lnTo>
                  <a:lnTo>
                    <a:pt x="2690574" y="4729493"/>
                  </a:lnTo>
                  <a:lnTo>
                    <a:pt x="2123032" y="4729493"/>
                  </a:lnTo>
                  <a:lnTo>
                    <a:pt x="1796264" y="4729920"/>
                  </a:lnTo>
                  <a:lnTo>
                    <a:pt x="1533953" y="4992231"/>
                  </a:lnTo>
                  <a:lnTo>
                    <a:pt x="2440068" y="4992231"/>
                  </a:lnTo>
                  <a:lnTo>
                    <a:pt x="2380647" y="5054553"/>
                  </a:lnTo>
                  <a:close/>
                </a:path>
                <a:path w="4201795" h="5054600">
                  <a:moveTo>
                    <a:pt x="4083230" y="370308"/>
                  </a:moveTo>
                  <a:lnTo>
                    <a:pt x="3415377" y="370308"/>
                  </a:lnTo>
                  <a:lnTo>
                    <a:pt x="3415377" y="369881"/>
                  </a:lnTo>
                  <a:lnTo>
                    <a:pt x="4082787" y="369881"/>
                  </a:lnTo>
                  <a:lnTo>
                    <a:pt x="4083230" y="370308"/>
                  </a:lnTo>
                  <a:close/>
                </a:path>
                <a:path w="4201795" h="5054600">
                  <a:moveTo>
                    <a:pt x="3910332" y="4814013"/>
                  </a:moveTo>
                  <a:lnTo>
                    <a:pt x="3202156" y="4814013"/>
                  </a:lnTo>
                  <a:lnTo>
                    <a:pt x="3108031" y="4719888"/>
                  </a:lnTo>
                  <a:lnTo>
                    <a:pt x="4004456" y="4719888"/>
                  </a:lnTo>
                  <a:lnTo>
                    <a:pt x="3910332" y="4814013"/>
                  </a:lnTo>
                  <a:close/>
                </a:path>
                <a:path w="4201795" h="5054600">
                  <a:moveTo>
                    <a:pt x="1982378" y="4992231"/>
                  </a:moveTo>
                  <a:lnTo>
                    <a:pt x="1860080" y="4992231"/>
                  </a:lnTo>
                  <a:lnTo>
                    <a:pt x="2123032" y="4729493"/>
                  </a:lnTo>
                  <a:lnTo>
                    <a:pt x="2571457" y="4729493"/>
                  </a:lnTo>
                  <a:lnTo>
                    <a:pt x="2244689" y="4729920"/>
                  </a:lnTo>
                  <a:lnTo>
                    <a:pt x="1982378" y="4992231"/>
                  </a:lnTo>
                  <a:close/>
                </a:path>
                <a:path w="4201795" h="5054600">
                  <a:moveTo>
                    <a:pt x="2440068" y="4992231"/>
                  </a:moveTo>
                  <a:lnTo>
                    <a:pt x="2308506" y="4992231"/>
                  </a:lnTo>
                  <a:lnTo>
                    <a:pt x="2571457" y="4729493"/>
                  </a:lnTo>
                  <a:lnTo>
                    <a:pt x="2690574" y="4729493"/>
                  </a:lnTo>
                  <a:lnTo>
                    <a:pt x="2440068" y="4992231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07895" y="3518420"/>
              <a:ext cx="4268470" cy="5122545"/>
            </a:xfrm>
            <a:custGeom>
              <a:avLst/>
              <a:gdLst/>
              <a:ahLst/>
              <a:cxnLst/>
              <a:rect l="l" t="t" r="r" b="b"/>
              <a:pathLst>
                <a:path w="4268470" h="5122545">
                  <a:moveTo>
                    <a:pt x="2156536" y="4763211"/>
                  </a:moveTo>
                  <a:lnTo>
                    <a:pt x="1829765" y="4763643"/>
                  </a:lnTo>
                  <a:lnTo>
                    <a:pt x="1567459" y="5025949"/>
                  </a:lnTo>
                  <a:lnTo>
                    <a:pt x="1893798" y="5025949"/>
                  </a:lnTo>
                  <a:lnTo>
                    <a:pt x="2156536" y="4763211"/>
                  </a:lnTo>
                  <a:close/>
                </a:path>
                <a:path w="4268470" h="5122545">
                  <a:moveTo>
                    <a:pt x="2604960" y="4763211"/>
                  </a:moveTo>
                  <a:lnTo>
                    <a:pt x="2278189" y="4763643"/>
                  </a:lnTo>
                  <a:lnTo>
                    <a:pt x="2015667" y="5025949"/>
                  </a:lnTo>
                  <a:lnTo>
                    <a:pt x="2342007" y="5025949"/>
                  </a:lnTo>
                  <a:lnTo>
                    <a:pt x="2604960" y="4763211"/>
                  </a:lnTo>
                  <a:close/>
                </a:path>
                <a:path w="4268470" h="5122545">
                  <a:moveTo>
                    <a:pt x="4268470" y="503275"/>
                  </a:moveTo>
                  <a:lnTo>
                    <a:pt x="4234751" y="470839"/>
                  </a:lnTo>
                  <a:lnTo>
                    <a:pt x="4234751" y="518210"/>
                  </a:lnTo>
                  <a:lnTo>
                    <a:pt x="4225353" y="4463123"/>
                  </a:lnTo>
                  <a:lnTo>
                    <a:pt x="4177969" y="4510506"/>
                  </a:lnTo>
                  <a:lnTo>
                    <a:pt x="4177969" y="4614024"/>
                  </a:lnTo>
                  <a:lnTo>
                    <a:pt x="3943832" y="4848161"/>
                  </a:lnTo>
                  <a:lnTo>
                    <a:pt x="3235655" y="4848161"/>
                  </a:lnTo>
                  <a:lnTo>
                    <a:pt x="3174835" y="4787328"/>
                  </a:lnTo>
                  <a:lnTo>
                    <a:pt x="3141535" y="4754029"/>
                  </a:lnTo>
                  <a:lnTo>
                    <a:pt x="2733230" y="4754029"/>
                  </a:lnTo>
                  <a:lnTo>
                    <a:pt x="2414155" y="5088699"/>
                  </a:lnTo>
                  <a:lnTo>
                    <a:pt x="973899" y="5088699"/>
                  </a:lnTo>
                  <a:lnTo>
                    <a:pt x="590359" y="4705375"/>
                  </a:lnTo>
                  <a:lnTo>
                    <a:pt x="178219" y="4705375"/>
                  </a:lnTo>
                  <a:lnTo>
                    <a:pt x="33502" y="4560659"/>
                  </a:lnTo>
                  <a:lnTo>
                    <a:pt x="33502" y="3742994"/>
                  </a:lnTo>
                  <a:lnTo>
                    <a:pt x="301790" y="3474923"/>
                  </a:lnTo>
                  <a:lnTo>
                    <a:pt x="301790" y="609346"/>
                  </a:lnTo>
                  <a:lnTo>
                    <a:pt x="562610" y="341922"/>
                  </a:lnTo>
                  <a:lnTo>
                    <a:pt x="1409522" y="341922"/>
                  </a:lnTo>
                  <a:lnTo>
                    <a:pt x="1724761" y="33934"/>
                  </a:lnTo>
                  <a:lnTo>
                    <a:pt x="2805379" y="33934"/>
                  </a:lnTo>
                  <a:lnTo>
                    <a:pt x="2843365" y="71920"/>
                  </a:lnTo>
                  <a:lnTo>
                    <a:pt x="3116567" y="71920"/>
                  </a:lnTo>
                  <a:lnTo>
                    <a:pt x="3448888" y="404241"/>
                  </a:lnTo>
                  <a:lnTo>
                    <a:pt x="4116286" y="404241"/>
                  </a:lnTo>
                  <a:lnTo>
                    <a:pt x="4234751" y="518210"/>
                  </a:lnTo>
                  <a:lnTo>
                    <a:pt x="4234751" y="470839"/>
                  </a:lnTo>
                  <a:lnTo>
                    <a:pt x="4065282" y="307771"/>
                  </a:lnTo>
                  <a:lnTo>
                    <a:pt x="3560089" y="307771"/>
                  </a:lnTo>
                  <a:lnTo>
                    <a:pt x="3292322" y="33934"/>
                  </a:lnTo>
                  <a:lnTo>
                    <a:pt x="3259137" y="0"/>
                  </a:lnTo>
                  <a:lnTo>
                    <a:pt x="1710880" y="0"/>
                  </a:lnTo>
                  <a:lnTo>
                    <a:pt x="1463725" y="241604"/>
                  </a:lnTo>
                  <a:lnTo>
                    <a:pt x="280454" y="241604"/>
                  </a:lnTo>
                  <a:lnTo>
                    <a:pt x="115036" y="407009"/>
                  </a:lnTo>
                  <a:lnTo>
                    <a:pt x="115036" y="3613658"/>
                  </a:lnTo>
                  <a:lnTo>
                    <a:pt x="0" y="3728694"/>
                  </a:lnTo>
                  <a:lnTo>
                    <a:pt x="0" y="4574324"/>
                  </a:lnTo>
                  <a:lnTo>
                    <a:pt x="164553" y="4738662"/>
                  </a:lnTo>
                  <a:lnTo>
                    <a:pt x="576478" y="4738662"/>
                  </a:lnTo>
                  <a:lnTo>
                    <a:pt x="960018" y="5121999"/>
                  </a:lnTo>
                  <a:lnTo>
                    <a:pt x="2428875" y="5121999"/>
                  </a:lnTo>
                  <a:lnTo>
                    <a:pt x="2460625" y="5088699"/>
                  </a:lnTo>
                  <a:lnTo>
                    <a:pt x="2747962" y="4787328"/>
                  </a:lnTo>
                  <a:lnTo>
                    <a:pt x="3127667" y="4787328"/>
                  </a:lnTo>
                  <a:lnTo>
                    <a:pt x="3292221" y="4951882"/>
                  </a:lnTo>
                  <a:lnTo>
                    <a:pt x="3946398" y="4951882"/>
                  </a:lnTo>
                  <a:lnTo>
                    <a:pt x="4050195" y="4848161"/>
                  </a:lnTo>
                  <a:lnTo>
                    <a:pt x="4258653" y="4639843"/>
                  </a:lnTo>
                  <a:lnTo>
                    <a:pt x="4258843" y="4560659"/>
                  </a:lnTo>
                  <a:lnTo>
                    <a:pt x="4258957" y="4510506"/>
                  </a:lnTo>
                  <a:lnTo>
                    <a:pt x="4259072" y="4463339"/>
                  </a:lnTo>
                  <a:lnTo>
                    <a:pt x="4259072" y="4463123"/>
                  </a:lnTo>
                  <a:lnTo>
                    <a:pt x="4268457" y="518210"/>
                  </a:lnTo>
                  <a:lnTo>
                    <a:pt x="4268470" y="503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671" y="1950719"/>
            <a:ext cx="12829031" cy="896111"/>
          </a:xfrm>
          <a:prstGeom prst="rect">
            <a:avLst/>
          </a:prstGeom>
        </p:spPr>
      </p:pic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53050" algn="l"/>
              </a:tabLst>
            </a:pPr>
            <a:r>
              <a:rPr dirty="0" spc="944"/>
              <a:t>CONTAINER</a:t>
            </a:r>
            <a:r>
              <a:rPr dirty="0"/>
              <a:t>	</a:t>
            </a:r>
            <a:r>
              <a:rPr dirty="0" spc="950"/>
              <a:t>ORCHESTRATION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5703" y="3913632"/>
            <a:ext cx="2648711" cy="78028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149155" y="3518410"/>
            <a:ext cx="4268470" cy="5122545"/>
            <a:chOff x="7149155" y="3518410"/>
            <a:chExt cx="4268470" cy="5122545"/>
          </a:xfrm>
        </p:grpSpPr>
        <p:sp>
          <p:nvSpPr>
            <p:cNvPr id="9" name="object 9"/>
            <p:cNvSpPr/>
            <p:nvPr/>
          </p:nvSpPr>
          <p:spPr>
            <a:xfrm>
              <a:off x="7182665" y="3552132"/>
              <a:ext cx="4201795" cy="5054600"/>
            </a:xfrm>
            <a:custGeom>
              <a:avLst/>
              <a:gdLst/>
              <a:ahLst/>
              <a:cxnLst/>
              <a:rect l="l" t="t" r="r" b="b"/>
              <a:pathLst>
                <a:path w="4201795" h="5054600">
                  <a:moveTo>
                    <a:pt x="2380647" y="5054553"/>
                  </a:moveTo>
                  <a:lnTo>
                    <a:pt x="940178" y="5054553"/>
                  </a:lnTo>
                  <a:lnTo>
                    <a:pt x="556636" y="4671225"/>
                  </a:lnTo>
                  <a:lnTo>
                    <a:pt x="144708" y="4671225"/>
                  </a:lnTo>
                  <a:lnTo>
                    <a:pt x="0" y="4526516"/>
                  </a:lnTo>
                  <a:lnTo>
                    <a:pt x="0" y="3708849"/>
                  </a:lnTo>
                  <a:lnTo>
                    <a:pt x="268287" y="3440776"/>
                  </a:lnTo>
                  <a:lnTo>
                    <a:pt x="268287" y="575419"/>
                  </a:lnTo>
                  <a:lnTo>
                    <a:pt x="529103" y="307985"/>
                  </a:lnTo>
                  <a:lnTo>
                    <a:pt x="1376011" y="307985"/>
                  </a:lnTo>
                  <a:lnTo>
                    <a:pt x="1691254" y="0"/>
                  </a:lnTo>
                  <a:lnTo>
                    <a:pt x="2771872" y="0"/>
                  </a:lnTo>
                  <a:lnTo>
                    <a:pt x="2809863" y="37991"/>
                  </a:lnTo>
                  <a:lnTo>
                    <a:pt x="3083060" y="37991"/>
                  </a:lnTo>
                  <a:lnTo>
                    <a:pt x="3415377" y="370308"/>
                  </a:lnTo>
                  <a:lnTo>
                    <a:pt x="4083230" y="370308"/>
                  </a:lnTo>
                  <a:lnTo>
                    <a:pt x="4201243" y="483855"/>
                  </a:lnTo>
                  <a:lnTo>
                    <a:pt x="4191851" y="4428977"/>
                  </a:lnTo>
                  <a:lnTo>
                    <a:pt x="4144469" y="4476359"/>
                  </a:lnTo>
                  <a:lnTo>
                    <a:pt x="4144469" y="4579875"/>
                  </a:lnTo>
                  <a:lnTo>
                    <a:pt x="4004456" y="4719888"/>
                  </a:lnTo>
                  <a:lnTo>
                    <a:pt x="2699731" y="4719888"/>
                  </a:lnTo>
                  <a:lnTo>
                    <a:pt x="2690574" y="4729493"/>
                  </a:lnTo>
                  <a:lnTo>
                    <a:pt x="2123032" y="4729493"/>
                  </a:lnTo>
                  <a:lnTo>
                    <a:pt x="1796264" y="4729920"/>
                  </a:lnTo>
                  <a:lnTo>
                    <a:pt x="1533953" y="4992231"/>
                  </a:lnTo>
                  <a:lnTo>
                    <a:pt x="2440068" y="4992231"/>
                  </a:lnTo>
                  <a:lnTo>
                    <a:pt x="2380647" y="5054553"/>
                  </a:lnTo>
                  <a:close/>
                </a:path>
                <a:path w="4201795" h="5054600">
                  <a:moveTo>
                    <a:pt x="4083230" y="370308"/>
                  </a:moveTo>
                  <a:lnTo>
                    <a:pt x="3415377" y="370308"/>
                  </a:lnTo>
                  <a:lnTo>
                    <a:pt x="3415377" y="369881"/>
                  </a:lnTo>
                  <a:lnTo>
                    <a:pt x="4082787" y="369881"/>
                  </a:lnTo>
                  <a:lnTo>
                    <a:pt x="4083230" y="370308"/>
                  </a:lnTo>
                  <a:close/>
                </a:path>
                <a:path w="4201795" h="5054600">
                  <a:moveTo>
                    <a:pt x="3910332" y="4814013"/>
                  </a:moveTo>
                  <a:lnTo>
                    <a:pt x="3202156" y="4814013"/>
                  </a:lnTo>
                  <a:lnTo>
                    <a:pt x="3108031" y="4719888"/>
                  </a:lnTo>
                  <a:lnTo>
                    <a:pt x="4004456" y="4719888"/>
                  </a:lnTo>
                  <a:lnTo>
                    <a:pt x="3910332" y="4814013"/>
                  </a:lnTo>
                  <a:close/>
                </a:path>
                <a:path w="4201795" h="5054600">
                  <a:moveTo>
                    <a:pt x="1982378" y="4992231"/>
                  </a:moveTo>
                  <a:lnTo>
                    <a:pt x="1860080" y="4992231"/>
                  </a:lnTo>
                  <a:lnTo>
                    <a:pt x="2123032" y="4729493"/>
                  </a:lnTo>
                  <a:lnTo>
                    <a:pt x="2571457" y="4729493"/>
                  </a:lnTo>
                  <a:lnTo>
                    <a:pt x="2244689" y="4729920"/>
                  </a:lnTo>
                  <a:lnTo>
                    <a:pt x="1982378" y="4992231"/>
                  </a:lnTo>
                  <a:close/>
                </a:path>
                <a:path w="4201795" h="5054600">
                  <a:moveTo>
                    <a:pt x="2440068" y="4992231"/>
                  </a:moveTo>
                  <a:lnTo>
                    <a:pt x="2308506" y="4992231"/>
                  </a:lnTo>
                  <a:lnTo>
                    <a:pt x="2571457" y="4729493"/>
                  </a:lnTo>
                  <a:lnTo>
                    <a:pt x="2690574" y="4729493"/>
                  </a:lnTo>
                  <a:lnTo>
                    <a:pt x="2440068" y="4992231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149148" y="3518420"/>
              <a:ext cx="4269105" cy="5122545"/>
            </a:xfrm>
            <a:custGeom>
              <a:avLst/>
              <a:gdLst/>
              <a:ahLst/>
              <a:cxnLst/>
              <a:rect l="l" t="t" r="r" b="b"/>
              <a:pathLst>
                <a:path w="4269105" h="5122545">
                  <a:moveTo>
                    <a:pt x="2156549" y="4763211"/>
                  </a:moveTo>
                  <a:lnTo>
                    <a:pt x="1829777" y="4763643"/>
                  </a:lnTo>
                  <a:lnTo>
                    <a:pt x="1567459" y="5025949"/>
                  </a:lnTo>
                  <a:lnTo>
                    <a:pt x="1893811" y="5025949"/>
                  </a:lnTo>
                  <a:lnTo>
                    <a:pt x="2156549" y="4763211"/>
                  </a:lnTo>
                  <a:close/>
                </a:path>
                <a:path w="4269105" h="5122545">
                  <a:moveTo>
                    <a:pt x="2604973" y="4763211"/>
                  </a:moveTo>
                  <a:lnTo>
                    <a:pt x="2278202" y="4763643"/>
                  </a:lnTo>
                  <a:lnTo>
                    <a:pt x="2015680" y="5025949"/>
                  </a:lnTo>
                  <a:lnTo>
                    <a:pt x="2342019" y="5025949"/>
                  </a:lnTo>
                  <a:lnTo>
                    <a:pt x="2604973" y="4763211"/>
                  </a:lnTo>
                  <a:close/>
                </a:path>
                <a:path w="4269105" h="5122545">
                  <a:moveTo>
                    <a:pt x="4268482" y="503275"/>
                  </a:moveTo>
                  <a:lnTo>
                    <a:pt x="4234751" y="470827"/>
                  </a:lnTo>
                  <a:lnTo>
                    <a:pt x="4234751" y="518210"/>
                  </a:lnTo>
                  <a:lnTo>
                    <a:pt x="4225366" y="4463123"/>
                  </a:lnTo>
                  <a:lnTo>
                    <a:pt x="4177982" y="4510506"/>
                  </a:lnTo>
                  <a:lnTo>
                    <a:pt x="4177982" y="4614024"/>
                  </a:lnTo>
                  <a:lnTo>
                    <a:pt x="3943845" y="4848161"/>
                  </a:lnTo>
                  <a:lnTo>
                    <a:pt x="3235668" y="4848161"/>
                  </a:lnTo>
                  <a:lnTo>
                    <a:pt x="3174835" y="4787328"/>
                  </a:lnTo>
                  <a:lnTo>
                    <a:pt x="3141548" y="4754029"/>
                  </a:lnTo>
                  <a:lnTo>
                    <a:pt x="2733243" y="4754029"/>
                  </a:lnTo>
                  <a:lnTo>
                    <a:pt x="2414155" y="5088699"/>
                  </a:lnTo>
                  <a:lnTo>
                    <a:pt x="973899" y="5088699"/>
                  </a:lnTo>
                  <a:lnTo>
                    <a:pt x="590359" y="4705375"/>
                  </a:lnTo>
                  <a:lnTo>
                    <a:pt x="178219" y="4705375"/>
                  </a:lnTo>
                  <a:lnTo>
                    <a:pt x="33515" y="4560659"/>
                  </a:lnTo>
                  <a:lnTo>
                    <a:pt x="33515" y="3742994"/>
                  </a:lnTo>
                  <a:lnTo>
                    <a:pt x="301802" y="3474923"/>
                  </a:lnTo>
                  <a:lnTo>
                    <a:pt x="301802" y="609346"/>
                  </a:lnTo>
                  <a:lnTo>
                    <a:pt x="562610" y="341922"/>
                  </a:lnTo>
                  <a:lnTo>
                    <a:pt x="1409522" y="341922"/>
                  </a:lnTo>
                  <a:lnTo>
                    <a:pt x="1724761" y="33934"/>
                  </a:lnTo>
                  <a:lnTo>
                    <a:pt x="2805379" y="33934"/>
                  </a:lnTo>
                  <a:lnTo>
                    <a:pt x="2843377" y="71920"/>
                  </a:lnTo>
                  <a:lnTo>
                    <a:pt x="3116567" y="71920"/>
                  </a:lnTo>
                  <a:lnTo>
                    <a:pt x="3448888" y="404241"/>
                  </a:lnTo>
                  <a:lnTo>
                    <a:pt x="4116298" y="404241"/>
                  </a:lnTo>
                  <a:lnTo>
                    <a:pt x="4234751" y="518210"/>
                  </a:lnTo>
                  <a:lnTo>
                    <a:pt x="4234751" y="470827"/>
                  </a:lnTo>
                  <a:lnTo>
                    <a:pt x="4065282" y="307771"/>
                  </a:lnTo>
                  <a:lnTo>
                    <a:pt x="3560089" y="307771"/>
                  </a:lnTo>
                  <a:lnTo>
                    <a:pt x="3292322" y="33934"/>
                  </a:lnTo>
                  <a:lnTo>
                    <a:pt x="3259150" y="0"/>
                  </a:lnTo>
                  <a:lnTo>
                    <a:pt x="1710893" y="0"/>
                  </a:lnTo>
                  <a:lnTo>
                    <a:pt x="1463738" y="241604"/>
                  </a:lnTo>
                  <a:lnTo>
                    <a:pt x="280454" y="241604"/>
                  </a:lnTo>
                  <a:lnTo>
                    <a:pt x="115049" y="407009"/>
                  </a:lnTo>
                  <a:lnTo>
                    <a:pt x="115049" y="3613658"/>
                  </a:lnTo>
                  <a:lnTo>
                    <a:pt x="0" y="3728694"/>
                  </a:lnTo>
                  <a:lnTo>
                    <a:pt x="0" y="4574324"/>
                  </a:lnTo>
                  <a:lnTo>
                    <a:pt x="164553" y="4738662"/>
                  </a:lnTo>
                  <a:lnTo>
                    <a:pt x="576491" y="4738662"/>
                  </a:lnTo>
                  <a:lnTo>
                    <a:pt x="960031" y="5121999"/>
                  </a:lnTo>
                  <a:lnTo>
                    <a:pt x="2428887" y="5121999"/>
                  </a:lnTo>
                  <a:lnTo>
                    <a:pt x="2460625" y="5088699"/>
                  </a:lnTo>
                  <a:lnTo>
                    <a:pt x="2747975" y="4787328"/>
                  </a:lnTo>
                  <a:lnTo>
                    <a:pt x="3127667" y="4787328"/>
                  </a:lnTo>
                  <a:lnTo>
                    <a:pt x="3292233" y="4951882"/>
                  </a:lnTo>
                  <a:lnTo>
                    <a:pt x="3946398" y="4951882"/>
                  </a:lnTo>
                  <a:lnTo>
                    <a:pt x="4050207" y="4848161"/>
                  </a:lnTo>
                  <a:lnTo>
                    <a:pt x="4258653" y="4639843"/>
                  </a:lnTo>
                  <a:lnTo>
                    <a:pt x="4258716" y="4614024"/>
                  </a:lnTo>
                  <a:lnTo>
                    <a:pt x="4258843" y="4560659"/>
                  </a:lnTo>
                  <a:lnTo>
                    <a:pt x="4258970" y="4510506"/>
                  </a:lnTo>
                  <a:lnTo>
                    <a:pt x="4259072" y="4463339"/>
                  </a:lnTo>
                  <a:lnTo>
                    <a:pt x="4259084" y="4463123"/>
                  </a:lnTo>
                  <a:lnTo>
                    <a:pt x="4268457" y="518210"/>
                  </a:lnTo>
                  <a:lnTo>
                    <a:pt x="4268482" y="503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5007" y="3913632"/>
              <a:ext cx="2712719" cy="78943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2294212" y="3518410"/>
            <a:ext cx="4268470" cy="5122545"/>
            <a:chOff x="12294212" y="3518410"/>
            <a:chExt cx="4268470" cy="5122545"/>
          </a:xfrm>
        </p:grpSpPr>
        <p:sp>
          <p:nvSpPr>
            <p:cNvPr id="13" name="object 13"/>
            <p:cNvSpPr/>
            <p:nvPr/>
          </p:nvSpPr>
          <p:spPr>
            <a:xfrm>
              <a:off x="12327721" y="3552132"/>
              <a:ext cx="4201795" cy="5054600"/>
            </a:xfrm>
            <a:custGeom>
              <a:avLst/>
              <a:gdLst/>
              <a:ahLst/>
              <a:cxnLst/>
              <a:rect l="l" t="t" r="r" b="b"/>
              <a:pathLst>
                <a:path w="4201794" h="5054600">
                  <a:moveTo>
                    <a:pt x="2380647" y="5054553"/>
                  </a:moveTo>
                  <a:lnTo>
                    <a:pt x="940178" y="5054553"/>
                  </a:lnTo>
                  <a:lnTo>
                    <a:pt x="556636" y="4671225"/>
                  </a:lnTo>
                  <a:lnTo>
                    <a:pt x="144708" y="4671225"/>
                  </a:lnTo>
                  <a:lnTo>
                    <a:pt x="0" y="4526516"/>
                  </a:lnTo>
                  <a:lnTo>
                    <a:pt x="0" y="3708849"/>
                  </a:lnTo>
                  <a:lnTo>
                    <a:pt x="268287" y="3440776"/>
                  </a:lnTo>
                  <a:lnTo>
                    <a:pt x="268287" y="575419"/>
                  </a:lnTo>
                  <a:lnTo>
                    <a:pt x="529103" y="307985"/>
                  </a:lnTo>
                  <a:lnTo>
                    <a:pt x="1376011" y="307985"/>
                  </a:lnTo>
                  <a:lnTo>
                    <a:pt x="1691254" y="0"/>
                  </a:lnTo>
                  <a:lnTo>
                    <a:pt x="2771872" y="0"/>
                  </a:lnTo>
                  <a:lnTo>
                    <a:pt x="2809863" y="37991"/>
                  </a:lnTo>
                  <a:lnTo>
                    <a:pt x="3083060" y="37991"/>
                  </a:lnTo>
                  <a:lnTo>
                    <a:pt x="3415377" y="370308"/>
                  </a:lnTo>
                  <a:lnTo>
                    <a:pt x="4083230" y="370308"/>
                  </a:lnTo>
                  <a:lnTo>
                    <a:pt x="4201243" y="483855"/>
                  </a:lnTo>
                  <a:lnTo>
                    <a:pt x="4191851" y="4428977"/>
                  </a:lnTo>
                  <a:lnTo>
                    <a:pt x="4144469" y="4476359"/>
                  </a:lnTo>
                  <a:lnTo>
                    <a:pt x="4144469" y="4579875"/>
                  </a:lnTo>
                  <a:lnTo>
                    <a:pt x="4004456" y="4719888"/>
                  </a:lnTo>
                  <a:lnTo>
                    <a:pt x="2699731" y="4719888"/>
                  </a:lnTo>
                  <a:lnTo>
                    <a:pt x="2690574" y="4729493"/>
                  </a:lnTo>
                  <a:lnTo>
                    <a:pt x="2123032" y="4729493"/>
                  </a:lnTo>
                  <a:lnTo>
                    <a:pt x="1796264" y="4729920"/>
                  </a:lnTo>
                  <a:lnTo>
                    <a:pt x="1533953" y="4992231"/>
                  </a:lnTo>
                  <a:lnTo>
                    <a:pt x="2440068" y="4992231"/>
                  </a:lnTo>
                  <a:lnTo>
                    <a:pt x="2380647" y="5054553"/>
                  </a:lnTo>
                  <a:close/>
                </a:path>
                <a:path w="4201794" h="5054600">
                  <a:moveTo>
                    <a:pt x="4083230" y="370308"/>
                  </a:moveTo>
                  <a:lnTo>
                    <a:pt x="3415377" y="370308"/>
                  </a:lnTo>
                  <a:lnTo>
                    <a:pt x="3415377" y="369881"/>
                  </a:lnTo>
                  <a:lnTo>
                    <a:pt x="4082787" y="369881"/>
                  </a:lnTo>
                  <a:lnTo>
                    <a:pt x="4083230" y="370308"/>
                  </a:lnTo>
                  <a:close/>
                </a:path>
                <a:path w="4201794" h="5054600">
                  <a:moveTo>
                    <a:pt x="3910332" y="4814013"/>
                  </a:moveTo>
                  <a:lnTo>
                    <a:pt x="3202156" y="4814013"/>
                  </a:lnTo>
                  <a:lnTo>
                    <a:pt x="3108031" y="4719888"/>
                  </a:lnTo>
                  <a:lnTo>
                    <a:pt x="4004456" y="4719888"/>
                  </a:lnTo>
                  <a:lnTo>
                    <a:pt x="3910332" y="4814013"/>
                  </a:lnTo>
                  <a:close/>
                </a:path>
                <a:path w="4201794" h="5054600">
                  <a:moveTo>
                    <a:pt x="1982378" y="4992231"/>
                  </a:moveTo>
                  <a:lnTo>
                    <a:pt x="1860080" y="4992231"/>
                  </a:lnTo>
                  <a:lnTo>
                    <a:pt x="2123032" y="4729493"/>
                  </a:lnTo>
                  <a:lnTo>
                    <a:pt x="2571457" y="4729493"/>
                  </a:lnTo>
                  <a:lnTo>
                    <a:pt x="2244689" y="4729920"/>
                  </a:lnTo>
                  <a:lnTo>
                    <a:pt x="1982378" y="4992231"/>
                  </a:lnTo>
                  <a:close/>
                </a:path>
                <a:path w="4201794" h="5054600">
                  <a:moveTo>
                    <a:pt x="2440068" y="4992231"/>
                  </a:moveTo>
                  <a:lnTo>
                    <a:pt x="2308506" y="4992231"/>
                  </a:lnTo>
                  <a:lnTo>
                    <a:pt x="2571457" y="4729493"/>
                  </a:lnTo>
                  <a:lnTo>
                    <a:pt x="2690574" y="4729493"/>
                  </a:lnTo>
                  <a:lnTo>
                    <a:pt x="2440068" y="4992231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294210" y="3518420"/>
              <a:ext cx="4268470" cy="5122545"/>
            </a:xfrm>
            <a:custGeom>
              <a:avLst/>
              <a:gdLst/>
              <a:ahLst/>
              <a:cxnLst/>
              <a:rect l="l" t="t" r="r" b="b"/>
              <a:pathLst>
                <a:path w="4268469" h="5122545">
                  <a:moveTo>
                    <a:pt x="2156536" y="4763211"/>
                  </a:moveTo>
                  <a:lnTo>
                    <a:pt x="1829765" y="4763643"/>
                  </a:lnTo>
                  <a:lnTo>
                    <a:pt x="1567459" y="5025949"/>
                  </a:lnTo>
                  <a:lnTo>
                    <a:pt x="1893798" y="5025949"/>
                  </a:lnTo>
                  <a:lnTo>
                    <a:pt x="2156536" y="4763211"/>
                  </a:lnTo>
                  <a:close/>
                </a:path>
                <a:path w="4268469" h="5122545">
                  <a:moveTo>
                    <a:pt x="2604960" y="4763211"/>
                  </a:moveTo>
                  <a:lnTo>
                    <a:pt x="2278189" y="4763643"/>
                  </a:lnTo>
                  <a:lnTo>
                    <a:pt x="2015667" y="5025949"/>
                  </a:lnTo>
                  <a:lnTo>
                    <a:pt x="2342007" y="5025949"/>
                  </a:lnTo>
                  <a:lnTo>
                    <a:pt x="2604960" y="4763211"/>
                  </a:lnTo>
                  <a:close/>
                </a:path>
                <a:path w="4268469" h="5122545">
                  <a:moveTo>
                    <a:pt x="4268470" y="503275"/>
                  </a:moveTo>
                  <a:lnTo>
                    <a:pt x="4234751" y="470839"/>
                  </a:lnTo>
                  <a:lnTo>
                    <a:pt x="4234751" y="518210"/>
                  </a:lnTo>
                  <a:lnTo>
                    <a:pt x="4225353" y="4463123"/>
                  </a:lnTo>
                  <a:lnTo>
                    <a:pt x="4177969" y="4510506"/>
                  </a:lnTo>
                  <a:lnTo>
                    <a:pt x="4177969" y="4614024"/>
                  </a:lnTo>
                  <a:lnTo>
                    <a:pt x="3943832" y="4848161"/>
                  </a:lnTo>
                  <a:lnTo>
                    <a:pt x="3235668" y="4848161"/>
                  </a:lnTo>
                  <a:lnTo>
                    <a:pt x="3174835" y="4787328"/>
                  </a:lnTo>
                  <a:lnTo>
                    <a:pt x="3141535" y="4754029"/>
                  </a:lnTo>
                  <a:lnTo>
                    <a:pt x="2733243" y="4754029"/>
                  </a:lnTo>
                  <a:lnTo>
                    <a:pt x="2414155" y="5088699"/>
                  </a:lnTo>
                  <a:lnTo>
                    <a:pt x="973899" y="5088699"/>
                  </a:lnTo>
                  <a:lnTo>
                    <a:pt x="590359" y="4705375"/>
                  </a:lnTo>
                  <a:lnTo>
                    <a:pt x="178219" y="4705375"/>
                  </a:lnTo>
                  <a:lnTo>
                    <a:pt x="33502" y="4560659"/>
                  </a:lnTo>
                  <a:lnTo>
                    <a:pt x="33502" y="3742994"/>
                  </a:lnTo>
                  <a:lnTo>
                    <a:pt x="301790" y="3474923"/>
                  </a:lnTo>
                  <a:lnTo>
                    <a:pt x="301790" y="609346"/>
                  </a:lnTo>
                  <a:lnTo>
                    <a:pt x="562610" y="341922"/>
                  </a:lnTo>
                  <a:lnTo>
                    <a:pt x="1409522" y="341922"/>
                  </a:lnTo>
                  <a:lnTo>
                    <a:pt x="1724761" y="33934"/>
                  </a:lnTo>
                  <a:lnTo>
                    <a:pt x="2805379" y="33934"/>
                  </a:lnTo>
                  <a:lnTo>
                    <a:pt x="2843365" y="71920"/>
                  </a:lnTo>
                  <a:lnTo>
                    <a:pt x="3116567" y="71920"/>
                  </a:lnTo>
                  <a:lnTo>
                    <a:pt x="3448888" y="404241"/>
                  </a:lnTo>
                  <a:lnTo>
                    <a:pt x="4116298" y="404241"/>
                  </a:lnTo>
                  <a:lnTo>
                    <a:pt x="4234751" y="518210"/>
                  </a:lnTo>
                  <a:lnTo>
                    <a:pt x="4234751" y="470839"/>
                  </a:lnTo>
                  <a:lnTo>
                    <a:pt x="4065282" y="307771"/>
                  </a:lnTo>
                  <a:lnTo>
                    <a:pt x="3560089" y="307771"/>
                  </a:lnTo>
                  <a:lnTo>
                    <a:pt x="3292322" y="33934"/>
                  </a:lnTo>
                  <a:lnTo>
                    <a:pt x="3259137" y="0"/>
                  </a:lnTo>
                  <a:lnTo>
                    <a:pt x="1710880" y="0"/>
                  </a:lnTo>
                  <a:lnTo>
                    <a:pt x="1463725" y="241604"/>
                  </a:lnTo>
                  <a:lnTo>
                    <a:pt x="280454" y="241604"/>
                  </a:lnTo>
                  <a:lnTo>
                    <a:pt x="115036" y="407009"/>
                  </a:lnTo>
                  <a:lnTo>
                    <a:pt x="115036" y="3613658"/>
                  </a:lnTo>
                  <a:lnTo>
                    <a:pt x="0" y="3728694"/>
                  </a:lnTo>
                  <a:lnTo>
                    <a:pt x="0" y="4574324"/>
                  </a:lnTo>
                  <a:lnTo>
                    <a:pt x="164553" y="4738662"/>
                  </a:lnTo>
                  <a:lnTo>
                    <a:pt x="576478" y="4738662"/>
                  </a:lnTo>
                  <a:lnTo>
                    <a:pt x="960018" y="5121999"/>
                  </a:lnTo>
                  <a:lnTo>
                    <a:pt x="2428875" y="5121999"/>
                  </a:lnTo>
                  <a:lnTo>
                    <a:pt x="2460625" y="5088699"/>
                  </a:lnTo>
                  <a:lnTo>
                    <a:pt x="2747962" y="4787328"/>
                  </a:lnTo>
                  <a:lnTo>
                    <a:pt x="3127667" y="4787328"/>
                  </a:lnTo>
                  <a:lnTo>
                    <a:pt x="3292221" y="4951882"/>
                  </a:lnTo>
                  <a:lnTo>
                    <a:pt x="3946398" y="4951882"/>
                  </a:lnTo>
                  <a:lnTo>
                    <a:pt x="4050195" y="4848161"/>
                  </a:lnTo>
                  <a:lnTo>
                    <a:pt x="4258653" y="4639843"/>
                  </a:lnTo>
                  <a:lnTo>
                    <a:pt x="4258843" y="4560659"/>
                  </a:lnTo>
                  <a:lnTo>
                    <a:pt x="4258957" y="4510506"/>
                  </a:lnTo>
                  <a:lnTo>
                    <a:pt x="4259072" y="4463339"/>
                  </a:lnTo>
                  <a:lnTo>
                    <a:pt x="4259072" y="4463123"/>
                  </a:lnTo>
                  <a:lnTo>
                    <a:pt x="4268457" y="518210"/>
                  </a:lnTo>
                  <a:lnTo>
                    <a:pt x="4268470" y="503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1159" y="3895344"/>
              <a:ext cx="2663951" cy="78943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999915" y="3891615"/>
            <a:ext cx="2581275" cy="76073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400" spc="204">
                <a:solidFill>
                  <a:srgbClr val="FFFFFF"/>
                </a:solidFill>
                <a:latin typeface="Verdana"/>
                <a:cs typeface="Verdana"/>
              </a:rPr>
              <a:t>ECS</a:t>
            </a:r>
            <a:endParaRPr sz="1400">
              <a:latin typeface="Verdana"/>
              <a:cs typeface="Verdana"/>
            </a:endParaRPr>
          </a:p>
          <a:p>
            <a:pPr algn="ctr" marL="12065" marR="5080">
              <a:lnSpc>
                <a:spcPct val="115700"/>
              </a:lnSpc>
              <a:spcBef>
                <a:spcPts val="65"/>
              </a:spcBef>
            </a:pPr>
            <a:r>
              <a:rPr dirty="0" sz="1350" spc="260">
                <a:solidFill>
                  <a:srgbClr val="FFFFFF"/>
                </a:solidFill>
                <a:latin typeface="Verdana"/>
                <a:cs typeface="Verdana"/>
              </a:rPr>
              <a:t>(ELASTIC</a:t>
            </a:r>
            <a:r>
              <a:rPr dirty="0" sz="1350" spc="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270">
                <a:solidFill>
                  <a:srgbClr val="FFFFFF"/>
                </a:solidFill>
                <a:latin typeface="Verdana"/>
                <a:cs typeface="Verdana"/>
              </a:rPr>
              <a:t>CONTAINER </a:t>
            </a:r>
            <a:r>
              <a:rPr dirty="0" sz="1350" spc="225">
                <a:solidFill>
                  <a:srgbClr val="FFFFFF"/>
                </a:solidFill>
                <a:latin typeface="Verdana"/>
                <a:cs typeface="Verdana"/>
              </a:rPr>
              <a:t>SERVICE)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3232" y="5455723"/>
            <a:ext cx="66675" cy="666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3232" y="5970073"/>
            <a:ext cx="66675" cy="666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3232" y="6227248"/>
            <a:ext cx="66675" cy="666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3232" y="6484423"/>
            <a:ext cx="66675" cy="666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868176" y="5328438"/>
            <a:ext cx="3123565" cy="13112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ECS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AWS’s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native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container 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orchestration</a:t>
            </a:r>
            <a:r>
              <a:rPr dirty="0" sz="1450" spc="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service(AWS-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built)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no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kubernetes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complexity</a:t>
            </a:r>
            <a:endParaRPr sz="1450">
              <a:latin typeface="Lucida Sans Unicode"/>
              <a:cs typeface="Lucida Sans Unicode"/>
            </a:endParaRPr>
          </a:p>
          <a:p>
            <a:pPr marL="12700" marR="490220">
              <a:lnSpc>
                <a:spcPct val="116399"/>
              </a:lnSpc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deep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aws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integration.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46707" y="7158952"/>
            <a:ext cx="165227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3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on: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EC2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96470" y="3893218"/>
            <a:ext cx="2647315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83310">
              <a:lnSpc>
                <a:spcPct val="116100"/>
              </a:lnSpc>
              <a:spcBef>
                <a:spcPts val="100"/>
              </a:spcBef>
            </a:pPr>
            <a:r>
              <a:rPr dirty="0" sz="1400" spc="215">
                <a:solidFill>
                  <a:srgbClr val="FFFFFF"/>
                </a:solidFill>
                <a:latin typeface="Verdana"/>
                <a:cs typeface="Verdana"/>
              </a:rPr>
              <a:t>EKS </a:t>
            </a:r>
            <a:r>
              <a:rPr dirty="0" sz="1400" spc="235">
                <a:solidFill>
                  <a:srgbClr val="FFFFFF"/>
                </a:solidFill>
                <a:latin typeface="Verdana"/>
                <a:cs typeface="Verdana"/>
              </a:rPr>
              <a:t>(ELASTIC</a:t>
            </a:r>
            <a:r>
              <a:rPr dirty="0" sz="1400" spc="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270">
                <a:solidFill>
                  <a:srgbClr val="FFFFFF"/>
                </a:solidFill>
                <a:latin typeface="Verdana"/>
                <a:cs typeface="Verdana"/>
              </a:rPr>
              <a:t>KUBERNETS</a:t>
            </a:r>
            <a:endParaRPr sz="1400">
              <a:latin typeface="Verdana"/>
              <a:cs typeface="Verdana"/>
            </a:endParaRPr>
          </a:p>
          <a:p>
            <a:pPr marL="774700">
              <a:lnSpc>
                <a:spcPct val="100000"/>
              </a:lnSpc>
              <a:spcBef>
                <a:spcPts val="270"/>
              </a:spcBef>
            </a:pPr>
            <a:r>
              <a:rPr dirty="0" sz="1400" spc="200">
                <a:solidFill>
                  <a:srgbClr val="FFFFFF"/>
                </a:solidFill>
                <a:latin typeface="Verdana"/>
                <a:cs typeface="Verdana"/>
              </a:rPr>
              <a:t>SERVICE)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842191" y="5455723"/>
            <a:ext cx="66675" cy="1609725"/>
            <a:chOff x="7842191" y="5455723"/>
            <a:chExt cx="66675" cy="160972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2191" y="5455723"/>
              <a:ext cx="66675" cy="666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2191" y="5970073"/>
              <a:ext cx="66675" cy="666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2191" y="6741598"/>
              <a:ext cx="66675" cy="666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2191" y="6998773"/>
              <a:ext cx="66675" cy="6667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027134" y="5328438"/>
            <a:ext cx="3096260" cy="2082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861694">
              <a:lnSpc>
                <a:spcPct val="116399"/>
              </a:lnSpc>
              <a:spcBef>
                <a:spcPts val="90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EKS</a:t>
            </a:r>
            <a:r>
              <a:rPr dirty="0" sz="1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3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AWS</a:t>
            </a:r>
            <a:r>
              <a:rPr dirty="0" sz="1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managed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kubernets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service.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EKS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standard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Kubernetes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on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AWS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without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managing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dirty="0" sz="1450" spc="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plane.</a:t>
            </a:r>
            <a:endParaRPr sz="1450">
              <a:latin typeface="Lucida Sans Unicode"/>
              <a:cs typeface="Lucida Sans Unicode"/>
            </a:endParaRPr>
          </a:p>
          <a:p>
            <a:pPr marL="12700" marR="630555">
              <a:lnSpc>
                <a:spcPct val="116399"/>
              </a:lnSpc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EKS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industry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standards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EKS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multi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cloud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protability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27097" y="3874303"/>
            <a:ext cx="2602865" cy="76835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dirty="0" sz="1400" spc="280">
                <a:solidFill>
                  <a:srgbClr val="FFFFFF"/>
                </a:solidFill>
                <a:latin typeface="Verdana"/>
                <a:cs typeface="Verdana"/>
              </a:rPr>
              <a:t>AKS</a:t>
            </a:r>
            <a:endParaRPr sz="1400">
              <a:latin typeface="Verdana"/>
              <a:cs typeface="Verdana"/>
            </a:endParaRPr>
          </a:p>
          <a:p>
            <a:pPr algn="ctr" marL="12065" marR="5080">
              <a:lnSpc>
                <a:spcPct val="116100"/>
              </a:lnSpc>
            </a:pPr>
            <a:r>
              <a:rPr dirty="0" sz="1400" spc="265">
                <a:solidFill>
                  <a:srgbClr val="FFFFFF"/>
                </a:solidFill>
                <a:latin typeface="Verdana"/>
                <a:cs typeface="Verdana"/>
              </a:rPr>
              <a:t>(AZURE</a:t>
            </a:r>
            <a:r>
              <a:rPr dirty="0" sz="140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270">
                <a:solidFill>
                  <a:srgbClr val="FFFFFF"/>
                </a:solidFill>
                <a:latin typeface="Verdana"/>
                <a:cs typeface="Verdana"/>
              </a:rPr>
              <a:t>KUBERNETES </a:t>
            </a:r>
            <a:r>
              <a:rPr dirty="0" sz="1400" spc="200">
                <a:solidFill>
                  <a:srgbClr val="FFFFFF"/>
                </a:solidFill>
                <a:latin typeface="Verdana"/>
                <a:cs typeface="Verdana"/>
              </a:rPr>
              <a:t>SERVICE)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001148" y="5455723"/>
            <a:ext cx="66675" cy="1095375"/>
            <a:chOff x="13001148" y="5455723"/>
            <a:chExt cx="66675" cy="109537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1148" y="5455723"/>
              <a:ext cx="66675" cy="666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1148" y="5970073"/>
              <a:ext cx="66675" cy="666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1148" y="6227248"/>
              <a:ext cx="66675" cy="666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01148" y="6484423"/>
              <a:ext cx="66675" cy="6667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3186092" y="5328438"/>
            <a:ext cx="2928620" cy="156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615315">
              <a:lnSpc>
                <a:spcPct val="116399"/>
              </a:lnSpc>
              <a:spcBef>
                <a:spcPts val="90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AKS</a:t>
            </a:r>
            <a:r>
              <a:rPr dirty="0" sz="1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Azure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managed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kubernets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service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kubernet</a:t>
            </a:r>
            <a:r>
              <a:rPr dirty="0" sz="1450" spc="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based.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azure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manages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panel.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dirty="0" sz="1450" spc="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azure</a:t>
            </a:r>
            <a:r>
              <a:rPr dirty="0" sz="1450" spc="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integration(V-Net</a:t>
            </a:r>
            <a:r>
              <a:rPr dirty="0" sz="1450" spc="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&amp;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AD)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00"/>
              </a:lnSpc>
            </a:pPr>
            <a:fld id="{81D60167-4931-47E6-BA6A-407CBD079E47}" type="slidenum">
              <a:rPr dirty="0" spc="-33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70559"/>
            <a:ext cx="16011525" cy="9102725"/>
            <a:chOff x="0" y="670559"/>
            <a:chExt cx="16011525" cy="9102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43628"/>
              <a:ext cx="7351197" cy="8229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994" y="2382790"/>
              <a:ext cx="5400674" cy="53655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7903" y="670559"/>
              <a:ext cx="14493239" cy="1014983"/>
            </a:xfrm>
            <a:prstGeom prst="rect">
              <a:avLst/>
            </a:prstGeom>
          </p:spPr>
        </p:pic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1637751" y="714251"/>
            <a:ext cx="14284325" cy="8991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791959" algn="l"/>
              </a:tabLst>
            </a:pPr>
            <a:r>
              <a:rPr dirty="0" sz="5700" spc="1235"/>
              <a:t>SERVERLESS</a:t>
            </a:r>
            <a:r>
              <a:rPr dirty="0" sz="5700"/>
              <a:t>	</a:t>
            </a:r>
            <a:r>
              <a:rPr dirty="0" sz="5700" spc="1130"/>
              <a:t>ARCHITECTURE</a:t>
            </a:r>
            <a:endParaRPr sz="5700"/>
          </a:p>
        </p:txBody>
      </p:sp>
      <p:grpSp>
        <p:nvGrpSpPr>
          <p:cNvPr id="7" name="object 7"/>
          <p:cNvGrpSpPr/>
          <p:nvPr/>
        </p:nvGrpSpPr>
        <p:grpSpPr>
          <a:xfrm>
            <a:off x="7924800" y="2832655"/>
            <a:ext cx="4983480" cy="2660015"/>
            <a:chOff x="7924800" y="2832655"/>
            <a:chExt cx="4983480" cy="266001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2285" y="2832655"/>
              <a:ext cx="66675" cy="666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2285" y="3089830"/>
              <a:ext cx="66675" cy="66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2285" y="3347005"/>
              <a:ext cx="66675" cy="66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2285" y="3604180"/>
              <a:ext cx="66675" cy="66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2285" y="3861355"/>
              <a:ext cx="66675" cy="666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2285" y="4375705"/>
              <a:ext cx="66675" cy="66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4800" y="5178551"/>
              <a:ext cx="4983479" cy="31394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965759" y="2705369"/>
            <a:ext cx="5878830" cy="559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34010" marR="1248410">
              <a:lnSpc>
                <a:spcPct val="116399"/>
              </a:lnSpc>
              <a:spcBef>
                <a:spcPts val="90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event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driven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execution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model</a:t>
            </a:r>
            <a:r>
              <a:rPr dirty="0" sz="1450" spc="5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serverless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means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dont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0">
                <a:solidFill>
                  <a:srgbClr val="FFFFFF"/>
                </a:solidFill>
                <a:latin typeface="Lucida Sans Unicode"/>
                <a:cs typeface="Lucida Sans Unicode"/>
              </a:rPr>
              <a:t>mange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servers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write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only.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servers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do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exist,but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dont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manage.</a:t>
            </a:r>
            <a:endParaRPr sz="1450">
              <a:latin typeface="Lucida Sans Unicode"/>
              <a:cs typeface="Lucida Sans Unicode"/>
            </a:endParaRPr>
          </a:p>
          <a:p>
            <a:pPr marL="334010" marR="5080">
              <a:lnSpc>
                <a:spcPct val="116399"/>
              </a:lnSpc>
            </a:pP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provider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manages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the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server,scaling,availability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maintanance.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cost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efficient(pay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only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when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runs)</a:t>
            </a:r>
            <a:endParaRPr sz="1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1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45"/>
              </a:spcBef>
            </a:pP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SERVERLESS</a:t>
            </a:r>
            <a:r>
              <a:rPr dirty="0" sz="1550" spc="3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30">
                <a:solidFill>
                  <a:srgbClr val="FFFFFF"/>
                </a:solidFill>
                <a:latin typeface="Verdana"/>
                <a:cs typeface="Verdana"/>
              </a:rPr>
              <a:t>ARCHITECTURE</a:t>
            </a:r>
            <a:r>
              <a:rPr dirty="0" sz="1550" spc="3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450">
                <a:solidFill>
                  <a:srgbClr val="FFFFFF"/>
                </a:solidFill>
                <a:latin typeface="Verdana"/>
                <a:cs typeface="Verdana"/>
              </a:rPr>
              <a:t>FLOW</a:t>
            </a:r>
            <a:endParaRPr sz="1550">
              <a:latin typeface="Verdana"/>
              <a:cs typeface="Verdana"/>
            </a:endParaRPr>
          </a:p>
          <a:p>
            <a:pPr marL="897255">
              <a:lnSpc>
                <a:spcPct val="100000"/>
              </a:lnSpc>
              <a:spcBef>
                <a:spcPts val="1450"/>
              </a:spcBef>
            </a:pP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Client</a:t>
            </a:r>
            <a:endParaRPr sz="2200">
              <a:latin typeface="Lucida Sans Unicode"/>
              <a:cs typeface="Lucida Sans Unicode"/>
            </a:endParaRPr>
          </a:p>
          <a:p>
            <a:pPr marL="1653539">
              <a:lnSpc>
                <a:spcPct val="100000"/>
              </a:lnSpc>
              <a:spcBef>
                <a:spcPts val="195"/>
              </a:spcBef>
            </a:pPr>
            <a:r>
              <a:rPr dirty="0" sz="2400" spc="969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2400">
              <a:latin typeface="Arial"/>
              <a:cs typeface="Arial"/>
            </a:endParaRPr>
          </a:p>
          <a:p>
            <a:pPr marL="897255">
              <a:lnSpc>
                <a:spcPct val="100000"/>
              </a:lnSpc>
              <a:spcBef>
                <a:spcPts val="355"/>
              </a:spcBef>
            </a:pPr>
            <a:r>
              <a:rPr dirty="0" sz="220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22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135">
                <a:solidFill>
                  <a:srgbClr val="FFFFFF"/>
                </a:solidFill>
                <a:latin typeface="Lucida Sans Unicode"/>
                <a:cs typeface="Lucida Sans Unicode"/>
              </a:rPr>
              <a:t>Gateway</a:t>
            </a:r>
            <a:endParaRPr sz="2200">
              <a:latin typeface="Lucida Sans Unicode"/>
              <a:cs typeface="Lucida Sans Unicode"/>
            </a:endParaRPr>
          </a:p>
          <a:p>
            <a:pPr marL="1653539">
              <a:lnSpc>
                <a:spcPct val="100000"/>
              </a:lnSpc>
              <a:spcBef>
                <a:spcPts val="195"/>
              </a:spcBef>
            </a:pPr>
            <a:r>
              <a:rPr dirty="0" sz="2400" spc="969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2400">
              <a:latin typeface="Arial"/>
              <a:cs typeface="Arial"/>
            </a:endParaRPr>
          </a:p>
          <a:p>
            <a:pPr marL="897255">
              <a:lnSpc>
                <a:spcPct val="100000"/>
              </a:lnSpc>
              <a:spcBef>
                <a:spcPts val="355"/>
              </a:spcBef>
            </a:pPr>
            <a:r>
              <a:rPr dirty="0" sz="2200" spc="45">
                <a:solidFill>
                  <a:srgbClr val="FFFFFF"/>
                </a:solidFill>
                <a:latin typeface="Lucida Sans Unicode"/>
                <a:cs typeface="Lucida Sans Unicode"/>
              </a:rPr>
              <a:t>Serverless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Lucida Sans Unicode"/>
                <a:cs typeface="Lucida Sans Unicode"/>
              </a:rPr>
              <a:t>Function</a:t>
            </a:r>
            <a:endParaRPr sz="2200">
              <a:latin typeface="Lucida Sans Unicode"/>
              <a:cs typeface="Lucida Sans Unicode"/>
            </a:endParaRPr>
          </a:p>
          <a:p>
            <a:pPr marL="1653539">
              <a:lnSpc>
                <a:spcPct val="100000"/>
              </a:lnSpc>
              <a:spcBef>
                <a:spcPts val="195"/>
              </a:spcBef>
            </a:pPr>
            <a:r>
              <a:rPr dirty="0" sz="2400" spc="969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2400">
              <a:latin typeface="Arial"/>
              <a:cs typeface="Arial"/>
            </a:endParaRPr>
          </a:p>
          <a:p>
            <a:pPr marL="897255">
              <a:lnSpc>
                <a:spcPct val="100000"/>
              </a:lnSpc>
              <a:spcBef>
                <a:spcPts val="355"/>
              </a:spcBef>
            </a:pPr>
            <a:r>
              <a:rPr dirty="0" sz="2200" spc="125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Lucida Sans Unicode"/>
                <a:cs typeface="Lucida Sans Unicode"/>
              </a:rPr>
              <a:t>Storage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00"/>
              </a:lnSpc>
            </a:pPr>
            <a:fld id="{81D60167-4931-47E6-BA6A-407CBD079E47}" type="slidenum">
              <a:rPr dirty="0" spc="-33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7764" y="2562133"/>
            <a:ext cx="352338" cy="3517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15495" y="361738"/>
            <a:ext cx="1285205" cy="169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73423" y="277368"/>
            <a:ext cx="7238999" cy="905255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3880165" y="323422"/>
            <a:ext cx="7054850" cy="7950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87320" algn="l"/>
              </a:tabLst>
            </a:pPr>
            <a:r>
              <a:rPr dirty="0" spc="535"/>
              <a:t>CI/CD</a:t>
            </a:r>
            <a:r>
              <a:rPr dirty="0"/>
              <a:t>	</a:t>
            </a:r>
            <a:r>
              <a:rPr dirty="0" spc="810"/>
              <a:t>PIPELINES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75099" y="1302718"/>
            <a:ext cx="7455534" cy="749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dirty="0" sz="2050">
                <a:solidFill>
                  <a:srgbClr val="FFFFFF"/>
                </a:solidFill>
                <a:latin typeface="Lucida Sans Unicode"/>
                <a:cs typeface="Lucida Sans Unicode"/>
              </a:rPr>
              <a:t>CI/CD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5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75">
                <a:solidFill>
                  <a:srgbClr val="FFFFFF"/>
                </a:solidFill>
                <a:latin typeface="Lucida Sans Unicode"/>
                <a:cs typeface="Lucida Sans Unicode"/>
              </a:rPr>
              <a:t>connects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>
                <a:solidFill>
                  <a:srgbClr val="FFFFFF"/>
                </a:solidFill>
                <a:latin typeface="Lucida Sans Unicode"/>
                <a:cs typeface="Lucida Sans Unicode"/>
              </a:rPr>
              <a:t>docker,serverless,containers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1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40">
                <a:solidFill>
                  <a:srgbClr val="FFFFFF"/>
                </a:solidFill>
                <a:latin typeface="Lucida Sans Unicode"/>
                <a:cs typeface="Lucida Sans Unicode"/>
              </a:rPr>
              <a:t>cloud </a:t>
            </a:r>
            <a:r>
              <a:rPr dirty="0" sz="205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dirty="0" sz="20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50">
                <a:solidFill>
                  <a:srgbClr val="FFFFFF"/>
                </a:solidFill>
                <a:latin typeface="Lucida Sans Unicode"/>
                <a:cs typeface="Lucida Sans Unicode"/>
              </a:rPr>
              <a:t>real</a:t>
            </a:r>
            <a:r>
              <a:rPr dirty="0" sz="2050">
                <a:solidFill>
                  <a:srgbClr val="FFFFFF"/>
                </a:solidFill>
                <a:latin typeface="Lucida Sans Unicode"/>
                <a:cs typeface="Lucida Sans Unicode"/>
              </a:rPr>
              <a:t> production</a:t>
            </a:r>
            <a:r>
              <a:rPr dirty="0" sz="20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Lucida Sans Unicode"/>
                <a:cs typeface="Lucida Sans Unicode"/>
              </a:rPr>
              <a:t>workflow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40202" y="9719482"/>
            <a:ext cx="30416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75">
                <a:solidFill>
                  <a:srgbClr val="FFFFFF"/>
                </a:solidFill>
                <a:latin typeface="Verdana"/>
                <a:cs typeface="Verdana"/>
              </a:rPr>
              <a:t>13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3356" y="7595582"/>
            <a:ext cx="1095374" cy="10953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93007" y="2569463"/>
            <a:ext cx="4084319" cy="8656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31798" y="2587397"/>
            <a:ext cx="389255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114">
                <a:solidFill>
                  <a:srgbClr val="FFFFFF"/>
                </a:solidFill>
                <a:latin typeface="Verdana"/>
                <a:cs typeface="Verdana"/>
              </a:rPr>
              <a:t>CI-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CONTINOUS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90">
                <a:solidFill>
                  <a:srgbClr val="FFFFFF"/>
                </a:solidFill>
                <a:latin typeface="Verdana"/>
                <a:cs typeface="Verdana"/>
              </a:rPr>
              <a:t>INTEGRATION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31798" y="3139847"/>
            <a:ext cx="402272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225">
                <a:solidFill>
                  <a:srgbClr val="FFFFFF"/>
                </a:solidFill>
                <a:latin typeface="Verdana"/>
                <a:cs typeface="Verdana"/>
              </a:rPr>
              <a:t>CD-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CONTINOUS</a:t>
            </a:r>
            <a:r>
              <a:rPr dirty="0" sz="1550" spc="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85">
                <a:solidFill>
                  <a:srgbClr val="FFFFFF"/>
                </a:solidFill>
                <a:latin typeface="Verdana"/>
                <a:cs typeface="Verdana"/>
              </a:rPr>
              <a:t>DEPLOYMENT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7764" y="3109810"/>
            <a:ext cx="352338" cy="3517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88938" y="3926786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88938" y="4222061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88938" y="4517336"/>
            <a:ext cx="76200" cy="761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91065" y="5504192"/>
            <a:ext cx="483071" cy="4826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93463" y="5574791"/>
            <a:ext cx="1752599" cy="32613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796815" y="2528136"/>
            <a:ext cx="7271384" cy="2984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750" spc="-45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750" spc="11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17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Lucida Sans Unicode"/>
                <a:cs typeface="Lucida Sans Unicode"/>
              </a:rPr>
              <a:t>pushed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git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1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80">
                <a:solidFill>
                  <a:srgbClr val="FFFFFF"/>
                </a:solidFill>
                <a:latin typeface="Lucida Sans Unicode"/>
                <a:cs typeface="Lucida Sans Unicode"/>
              </a:rPr>
              <a:t>automatically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build,test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1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Lucida Sans Unicode"/>
                <a:cs typeface="Lucida Sans Unicode"/>
              </a:rPr>
              <a:t>validate</a:t>
            </a:r>
            <a:endParaRPr sz="17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6815" y="3180519"/>
            <a:ext cx="3550920" cy="2832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automatically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deploys</a:t>
            </a:r>
            <a:r>
              <a:rPr dirty="0" sz="16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6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endParaRPr sz="165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17012" y="6303365"/>
            <a:ext cx="152400" cy="561975"/>
            <a:chOff x="5517012" y="6303365"/>
            <a:chExt cx="152400" cy="561975"/>
          </a:xfrm>
        </p:grpSpPr>
        <p:sp>
          <p:nvSpPr>
            <p:cNvPr id="21" name="object 21"/>
            <p:cNvSpPr/>
            <p:nvPr/>
          </p:nvSpPr>
          <p:spPr>
            <a:xfrm>
              <a:off x="5593212" y="6303365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w="0" h="457200">
                  <a:moveTo>
                    <a:pt x="0" y="0"/>
                  </a:moveTo>
                  <a:lnTo>
                    <a:pt x="0" y="45706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7012" y="6750900"/>
              <a:ext cx="152399" cy="11429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555099" y="8140941"/>
            <a:ext cx="152400" cy="562610"/>
            <a:chOff x="5555099" y="8140941"/>
            <a:chExt cx="152400" cy="562610"/>
          </a:xfrm>
        </p:grpSpPr>
        <p:sp>
          <p:nvSpPr>
            <p:cNvPr id="24" name="object 24"/>
            <p:cNvSpPr/>
            <p:nvPr/>
          </p:nvSpPr>
          <p:spPr>
            <a:xfrm>
              <a:off x="5631299" y="8140941"/>
              <a:ext cx="0" cy="457834"/>
            </a:xfrm>
            <a:custGeom>
              <a:avLst/>
              <a:gdLst/>
              <a:ahLst/>
              <a:cxnLst/>
              <a:rect l="l" t="t" r="r" b="b"/>
              <a:pathLst>
                <a:path w="0" h="457834">
                  <a:moveTo>
                    <a:pt x="0" y="0"/>
                  </a:moveTo>
                  <a:lnTo>
                    <a:pt x="0" y="457383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5099" y="8588799"/>
              <a:ext cx="152399" cy="11429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574149" y="8977238"/>
            <a:ext cx="152400" cy="562610"/>
            <a:chOff x="5574149" y="8977238"/>
            <a:chExt cx="152400" cy="562610"/>
          </a:xfrm>
        </p:grpSpPr>
        <p:sp>
          <p:nvSpPr>
            <p:cNvPr id="27" name="object 27"/>
            <p:cNvSpPr/>
            <p:nvPr/>
          </p:nvSpPr>
          <p:spPr>
            <a:xfrm>
              <a:off x="5650349" y="8977238"/>
              <a:ext cx="0" cy="457834"/>
            </a:xfrm>
            <a:custGeom>
              <a:avLst/>
              <a:gdLst/>
              <a:ahLst/>
              <a:cxnLst/>
              <a:rect l="l" t="t" r="r" b="b"/>
              <a:pathLst>
                <a:path w="0" h="457834">
                  <a:moveTo>
                    <a:pt x="0" y="0"/>
                  </a:moveTo>
                  <a:lnTo>
                    <a:pt x="0" y="457383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4149" y="9425096"/>
              <a:ext cx="152399" cy="11429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5536062" y="7285942"/>
            <a:ext cx="152400" cy="561975"/>
            <a:chOff x="5536062" y="7285942"/>
            <a:chExt cx="152400" cy="561975"/>
          </a:xfrm>
        </p:grpSpPr>
        <p:sp>
          <p:nvSpPr>
            <p:cNvPr id="30" name="object 30"/>
            <p:cNvSpPr/>
            <p:nvPr/>
          </p:nvSpPr>
          <p:spPr>
            <a:xfrm>
              <a:off x="5612262" y="7285942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w="0" h="457200">
                  <a:moveTo>
                    <a:pt x="0" y="0"/>
                  </a:moveTo>
                  <a:lnTo>
                    <a:pt x="0" y="45706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6062" y="7733478"/>
              <a:ext cx="152399" cy="11429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133363" y="3776012"/>
            <a:ext cx="6636384" cy="5270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77190" marR="2297430">
              <a:lnSpc>
                <a:spcPct val="117400"/>
              </a:lnSpc>
              <a:spcBef>
                <a:spcPts val="90"/>
              </a:spcBef>
            </a:pP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5">
                <a:solidFill>
                  <a:srgbClr val="FFFFFF"/>
                </a:solidFill>
                <a:latin typeface="Lucida Sans Unicode"/>
                <a:cs typeface="Lucida Sans Unicode"/>
              </a:rPr>
              <a:t>catches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eliminates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error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Lucida Sans Unicode"/>
                <a:cs typeface="Lucida Sans Unicode"/>
              </a:rPr>
              <a:t>easily 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Enables</a:t>
            </a:r>
            <a:r>
              <a:rPr dirty="0" sz="16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faster</a:t>
            </a:r>
            <a:r>
              <a:rPr dirty="0" sz="16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delivery</a:t>
            </a:r>
            <a:endParaRPr sz="1650">
              <a:latin typeface="Lucida Sans Unicode"/>
              <a:cs typeface="Lucida Sans Unicode"/>
            </a:endParaRPr>
          </a:p>
          <a:p>
            <a:pPr marL="377190" marR="5080">
              <a:lnSpc>
                <a:spcPct val="117400"/>
              </a:lnSpc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CI/CD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pipelines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5">
                <a:solidFill>
                  <a:srgbClr val="FFFFFF"/>
                </a:solidFill>
                <a:latin typeface="Lucida Sans Unicode"/>
                <a:cs typeface="Lucida Sans Unicode"/>
              </a:rPr>
              <a:t>automate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building,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testing,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deploying,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9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monitoring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applications,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enabling</a:t>
            </a:r>
            <a:r>
              <a:rPr dirty="0" sz="16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faster,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safer,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6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more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reliable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software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delivery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50" spc="190">
                <a:solidFill>
                  <a:srgbClr val="FFFFFF"/>
                </a:solidFill>
                <a:latin typeface="Verdana"/>
                <a:cs typeface="Verdana"/>
              </a:rPr>
              <a:t>CI/CD</a:t>
            </a:r>
            <a:r>
              <a:rPr dirty="0" sz="1550" spc="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450">
                <a:solidFill>
                  <a:srgbClr val="FFFFFF"/>
                </a:solidFill>
                <a:latin typeface="Verdana"/>
                <a:cs typeface="Verdana"/>
              </a:rPr>
              <a:t>FLOW</a:t>
            </a:r>
            <a:endParaRPr sz="1550">
              <a:latin typeface="Verdana"/>
              <a:cs typeface="Verdana"/>
            </a:endParaRPr>
          </a:p>
          <a:p>
            <a:pPr marL="600075">
              <a:lnSpc>
                <a:spcPct val="100000"/>
              </a:lnSpc>
              <a:spcBef>
                <a:spcPts val="1500"/>
              </a:spcBef>
            </a:pPr>
            <a:r>
              <a:rPr dirty="0" sz="1950" spc="100" b="1">
                <a:solidFill>
                  <a:srgbClr val="FFFFFF"/>
                </a:solidFill>
                <a:latin typeface="Trebuchet MS"/>
                <a:cs typeface="Trebuchet MS"/>
              </a:rPr>
              <a:t>Developer</a:t>
            </a:r>
            <a:endParaRPr sz="1950">
              <a:latin typeface="Trebuchet MS"/>
              <a:cs typeface="Trebuchet MS"/>
            </a:endParaRPr>
          </a:p>
          <a:p>
            <a:pPr marL="600075" marR="3221990">
              <a:lnSpc>
                <a:spcPct val="301300"/>
              </a:lnSpc>
            </a:pPr>
            <a:r>
              <a:rPr dirty="0" sz="1950" spc="70" b="1">
                <a:solidFill>
                  <a:srgbClr val="FFFFFF"/>
                </a:solidFill>
                <a:latin typeface="Trebuchet MS"/>
                <a:cs typeface="Trebuchet MS"/>
              </a:rPr>
              <a:t>Git</a:t>
            </a:r>
            <a:r>
              <a:rPr dirty="0" sz="19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50" spc="110" b="1">
                <a:solidFill>
                  <a:srgbClr val="FFFFFF"/>
                </a:solidFill>
                <a:latin typeface="Trebuchet MS"/>
                <a:cs typeface="Trebuchet MS"/>
              </a:rPr>
              <a:t>Repository </a:t>
            </a:r>
            <a:r>
              <a:rPr dirty="0" sz="1950" spc="130" b="1">
                <a:solidFill>
                  <a:srgbClr val="FFFFFF"/>
                </a:solidFill>
                <a:latin typeface="Trebuchet MS"/>
                <a:cs typeface="Trebuchet MS"/>
              </a:rPr>
              <a:t>build&amp;test(CI) </a:t>
            </a:r>
            <a:r>
              <a:rPr dirty="0" sz="1950" spc="155" b="1">
                <a:solidFill>
                  <a:srgbClr val="FFFFFF"/>
                </a:solidFill>
                <a:latin typeface="Trebuchet MS"/>
                <a:cs typeface="Trebuchet MS"/>
              </a:rPr>
              <a:t>Package(Docker/Zip)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21269" y="9612863"/>
            <a:ext cx="2648585" cy="3289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50" spc="140" b="1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dirty="0" sz="1950" spc="-1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50" spc="95" b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950" spc="-1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950" spc="175" b="1">
                <a:solidFill>
                  <a:srgbClr val="FFFFFF"/>
                </a:solidFill>
                <a:latin typeface="Trebuchet MS"/>
                <a:cs typeface="Trebuchet MS"/>
              </a:rPr>
              <a:t>cloud(CD)</a:t>
            </a:r>
            <a:endParaRPr sz="1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91" y="3770376"/>
            <a:ext cx="3432047" cy="3566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9562" y="3840479"/>
            <a:ext cx="536575" cy="2336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baseline="1792" sz="2325" spc="419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550" spc="280">
                <a:solidFill>
                  <a:srgbClr val="FFFFFF"/>
                </a:solidFill>
                <a:latin typeface="Verdana"/>
                <a:cs typeface="Verdana"/>
              </a:rPr>
              <a:t>AM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1700" y="3848042"/>
            <a:ext cx="744855" cy="236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 baseline="1792" sz="2325" spc="412">
                <a:solidFill>
                  <a:srgbClr val="FFFFFF"/>
                </a:solidFill>
                <a:latin typeface="Verdana"/>
                <a:cs typeface="Verdana"/>
              </a:rPr>
              <a:t>CO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2294" y="3858140"/>
            <a:ext cx="1899920" cy="250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64"/>
              </a:lnSpc>
            </a:pPr>
            <a:r>
              <a:rPr dirty="0" baseline="5376" sz="2325" spc="494">
                <a:solidFill>
                  <a:srgbClr val="FFFFFF"/>
                </a:solidFill>
                <a:latin typeface="Verdana"/>
                <a:cs typeface="Verdana"/>
              </a:rPr>
              <a:t>COM</a:t>
            </a:r>
            <a:r>
              <a:rPr dirty="0" baseline="3584" sz="2325" spc="494">
                <a:solidFill>
                  <a:srgbClr val="FFFFFF"/>
                </a:solidFill>
                <a:latin typeface="Verdana"/>
                <a:cs typeface="Verdana"/>
              </a:rPr>
              <a:t>PO</a:t>
            </a:r>
            <a:r>
              <a:rPr dirty="0" baseline="1792" sz="2325" spc="494">
                <a:solidFill>
                  <a:srgbClr val="FFFFFF"/>
                </a:solidFill>
                <a:latin typeface="Verdana"/>
                <a:cs typeface="Verdana"/>
              </a:rPr>
              <a:t>NEN</a:t>
            </a:r>
            <a:r>
              <a:rPr dirty="0" sz="1550" spc="330">
                <a:solidFill>
                  <a:srgbClr val="FFFFFF"/>
                </a:solidFill>
                <a:latin typeface="Verdana"/>
                <a:cs typeface="Verdana"/>
              </a:rPr>
              <a:t>TS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361168" y="3728420"/>
            <a:ext cx="19050" cy="1503045"/>
          </a:xfrm>
          <a:custGeom>
            <a:avLst/>
            <a:gdLst/>
            <a:ahLst/>
            <a:cxnLst/>
            <a:rect l="l" t="t" r="r" b="b"/>
            <a:pathLst>
              <a:path w="19050" h="1503045">
                <a:moveTo>
                  <a:pt x="19050" y="1502535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50825" y="3785042"/>
            <a:ext cx="0" cy="1503045"/>
          </a:xfrm>
          <a:custGeom>
            <a:avLst/>
            <a:gdLst/>
            <a:ahLst/>
            <a:cxnLst/>
            <a:rect l="l" t="t" r="r" b="b"/>
            <a:pathLst>
              <a:path w="0" h="1503045">
                <a:moveTo>
                  <a:pt x="0" y="1502535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733207" y="9719482"/>
            <a:ext cx="31813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130">
                <a:solidFill>
                  <a:srgbClr val="FFFFFF"/>
                </a:solidFill>
                <a:latin typeface="Verdana"/>
                <a:cs typeface="Verdana"/>
              </a:rPr>
              <a:t>14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3087" y="106680"/>
            <a:ext cx="17413605" cy="1728470"/>
            <a:chOff x="323087" y="106680"/>
            <a:chExt cx="17413605" cy="17284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087" y="780287"/>
              <a:ext cx="17413223" cy="10546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2671" y="106680"/>
              <a:ext cx="1837943" cy="896111"/>
            </a:xfrm>
            <a:prstGeom prst="rect">
              <a:avLst/>
            </a:prstGeom>
          </p:spPr>
        </p:pic>
      </p:grpSp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431320" y="143541"/>
            <a:ext cx="17213580" cy="1562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876935">
              <a:lnSpc>
                <a:spcPts val="6050"/>
              </a:lnSpc>
              <a:spcBef>
                <a:spcPts val="100"/>
              </a:spcBef>
            </a:pPr>
            <a:r>
              <a:rPr dirty="0" spc="935"/>
              <a:t>IAM</a:t>
            </a:r>
          </a:p>
          <a:p>
            <a:pPr algn="ctr">
              <a:lnSpc>
                <a:spcPts val="6050"/>
              </a:lnSpc>
              <a:tabLst>
                <a:tab pos="4674870" algn="l"/>
                <a:tab pos="6887209" algn="l"/>
                <a:tab pos="10629900" algn="l"/>
              </a:tabLst>
            </a:pPr>
            <a:r>
              <a:rPr dirty="0" spc="775"/>
              <a:t>(IDENTITY</a:t>
            </a:r>
            <a:r>
              <a:rPr dirty="0"/>
              <a:t>	</a:t>
            </a:r>
            <a:r>
              <a:rPr dirty="0" spc="1105"/>
              <a:t>AND</a:t>
            </a:r>
            <a:r>
              <a:rPr dirty="0"/>
              <a:t>	</a:t>
            </a:r>
            <a:r>
              <a:rPr dirty="0" spc="975"/>
              <a:t>ACCESS</a:t>
            </a:r>
            <a:r>
              <a:rPr dirty="0"/>
              <a:t>	</a:t>
            </a:r>
            <a:r>
              <a:rPr dirty="0" spc="1155"/>
              <a:t>MANAGEMENT)</a:t>
            </a: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391" y="2798063"/>
            <a:ext cx="2791967" cy="31394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391" y="2313431"/>
            <a:ext cx="2846831" cy="3139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09263" y="2333498"/>
            <a:ext cx="2771775" cy="75120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644140" algn="l"/>
              </a:tabLst>
            </a:pPr>
            <a:r>
              <a:rPr dirty="0" sz="1550" spc="315">
                <a:solidFill>
                  <a:srgbClr val="FFFFFF"/>
                </a:solidFill>
                <a:latin typeface="Verdana"/>
                <a:cs typeface="Verdana"/>
              </a:rPr>
              <a:t>AUTHENTICATION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14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2589530" algn="l"/>
              </a:tabLst>
            </a:pP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AUTHORIZATION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14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07765" y="1753465"/>
            <a:ext cx="8255000" cy="3594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150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dirty="0" sz="215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Lucida Sans Unicode"/>
                <a:cs typeface="Lucida Sans Unicode"/>
              </a:rPr>
              <a:t>who</a:t>
            </a:r>
            <a:r>
              <a:rPr dirty="0" sz="21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18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1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15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15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105">
                <a:solidFill>
                  <a:srgbClr val="FFFFFF"/>
                </a:solidFill>
                <a:latin typeface="Lucida Sans Unicode"/>
                <a:cs typeface="Lucida Sans Unicode"/>
              </a:rPr>
              <a:t>what</a:t>
            </a:r>
            <a:r>
              <a:rPr dirty="0" sz="21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1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6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70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215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1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6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>
                <a:solidFill>
                  <a:srgbClr val="FFFFFF"/>
                </a:solidFill>
                <a:latin typeface="Lucida Sans Unicode"/>
                <a:cs typeface="Lucida Sans Unicode"/>
              </a:rPr>
              <a:t>work</a:t>
            </a:r>
            <a:r>
              <a:rPr dirty="0" sz="21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15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Lucida Sans Unicode"/>
                <a:cs typeface="Lucida Sans Unicode"/>
              </a:rPr>
              <a:t>IAM</a:t>
            </a:r>
            <a:endParaRPr sz="21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14448" y="2357057"/>
            <a:ext cx="13119100" cy="11760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01930">
              <a:lnSpc>
                <a:spcPct val="100000"/>
              </a:lnSpc>
              <a:spcBef>
                <a:spcPts val="135"/>
              </a:spcBef>
              <a:tabLst>
                <a:tab pos="5552440" algn="l"/>
                <a:tab pos="10935335" algn="l"/>
              </a:tabLst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verifies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identity</a:t>
            </a:r>
            <a:r>
              <a:rPr dirty="0" sz="1450" spc="4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who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are?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ex,.username-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password,OTP,OAuth,access</a:t>
            </a:r>
            <a:r>
              <a:rPr dirty="0" sz="145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keys.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first</a:t>
            </a:r>
            <a:r>
              <a:rPr dirty="0" sz="1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authenticate</a:t>
            </a:r>
            <a:endParaRPr sz="1450">
              <a:latin typeface="Lucida Sans Unicode"/>
              <a:cs typeface="Lucida Sans Unicode"/>
            </a:endParaRPr>
          </a:p>
          <a:p>
            <a:pPr marL="201930">
              <a:lnSpc>
                <a:spcPct val="100000"/>
              </a:lnSpc>
              <a:spcBef>
                <a:spcPts val="2070"/>
              </a:spcBef>
              <a:tabLst>
                <a:tab pos="5544820" algn="l"/>
                <a:tab pos="8923655" algn="l"/>
              </a:tabLst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gives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permission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what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3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do?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ex,..can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read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but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can’t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write.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	after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authentication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authorization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happens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dirty="0" sz="1750" spc="-10">
                <a:solidFill>
                  <a:srgbClr val="FFFFFF"/>
                </a:solidFill>
                <a:latin typeface="Lucida Sans Unicode"/>
                <a:cs typeface="Lucida Sans Unicode"/>
              </a:rPr>
              <a:t>IAM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2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6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140">
                <a:solidFill>
                  <a:srgbClr val="FFFFFF"/>
                </a:solidFill>
                <a:latin typeface="Lucida Sans Unicode"/>
                <a:cs typeface="Lucida Sans Unicode"/>
              </a:rPr>
              <a:t>manages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7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60">
                <a:solidFill>
                  <a:srgbClr val="FFFFFF"/>
                </a:solidFill>
                <a:latin typeface="Lucida Sans Unicode"/>
                <a:cs typeface="Lucida Sans Unicode"/>
              </a:rPr>
              <a:t>authentication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1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authorization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60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40">
                <a:solidFill>
                  <a:srgbClr val="FFFFFF"/>
                </a:solidFill>
                <a:latin typeface="Lucida Sans Unicode"/>
                <a:cs typeface="Lucida Sans Unicode"/>
              </a:rPr>
              <a:t>platform</a:t>
            </a:r>
            <a:endParaRPr sz="1750">
              <a:latin typeface="Lucida Sans Unicode"/>
              <a:cs typeface="Lucida Sans Unicod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5788" y="4297612"/>
            <a:ext cx="66675" cy="666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5788" y="4554787"/>
            <a:ext cx="66675" cy="666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5788" y="4811962"/>
            <a:ext cx="66675" cy="666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5788" y="5069137"/>
            <a:ext cx="66675" cy="6667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30732" y="4170326"/>
            <a:ext cx="593725" cy="1054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user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group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role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policy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89756" y="4170326"/>
            <a:ext cx="2277745" cy="105410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68275" indent="-154305">
              <a:lnSpc>
                <a:spcPct val="100000"/>
              </a:lnSpc>
              <a:spcBef>
                <a:spcPts val="375"/>
              </a:spcBef>
              <a:buChar char="-"/>
              <a:tabLst>
                <a:tab pos="168275" algn="l"/>
              </a:tabLst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individual</a:t>
            </a:r>
            <a:r>
              <a:rPr dirty="0" sz="1450" spc="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person</a:t>
            </a:r>
            <a:endParaRPr sz="1450">
              <a:latin typeface="Lucida Sans Unicode"/>
              <a:cs typeface="Lucida Sans Unicode"/>
            </a:endParaRPr>
          </a:p>
          <a:p>
            <a:pPr marL="177800" indent="-154305">
              <a:lnSpc>
                <a:spcPct val="100000"/>
              </a:lnSpc>
              <a:spcBef>
                <a:spcPts val="285"/>
              </a:spcBef>
              <a:buChar char="-"/>
              <a:tabLst>
                <a:tab pos="177800" algn="l"/>
              </a:tabLst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collection</a:t>
            </a:r>
            <a:r>
              <a:rPr dirty="0" sz="145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45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endParaRPr sz="1450">
              <a:latin typeface="Lucida Sans Unicode"/>
              <a:cs typeface="Lucida Sans Unicode"/>
            </a:endParaRPr>
          </a:p>
          <a:p>
            <a:pPr marL="167005" indent="-154305">
              <a:lnSpc>
                <a:spcPct val="100000"/>
              </a:lnSpc>
              <a:spcBef>
                <a:spcPts val="285"/>
              </a:spcBef>
              <a:buChar char="-"/>
              <a:tabLst>
                <a:tab pos="167005" algn="l"/>
              </a:tabLst>
            </a:pP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temporary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permission</a:t>
            </a:r>
            <a:endParaRPr sz="1450">
              <a:latin typeface="Lucida Sans Unicode"/>
              <a:cs typeface="Lucida Sans Unicode"/>
            </a:endParaRPr>
          </a:p>
          <a:p>
            <a:pPr marL="172720" indent="-154305">
              <a:lnSpc>
                <a:spcPct val="100000"/>
              </a:lnSpc>
              <a:spcBef>
                <a:spcPts val="285"/>
              </a:spcBef>
              <a:buChar char="-"/>
              <a:tabLst>
                <a:tab pos="172720" algn="l"/>
              </a:tabLst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permission</a:t>
            </a:r>
            <a:r>
              <a:rPr dirty="0" sz="1450" spc="2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rules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29327" y="3922776"/>
            <a:ext cx="2505455" cy="31394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568601" y="3941203"/>
            <a:ext cx="242951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315">
                <a:solidFill>
                  <a:srgbClr val="FFFFFF"/>
                </a:solidFill>
                <a:latin typeface="Verdana"/>
                <a:cs typeface="Verdana"/>
              </a:rPr>
              <a:t>AUTHENTICATION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84324" y="4531738"/>
            <a:ext cx="223329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AUTHORIZATION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62687" y="4059352"/>
            <a:ext cx="66675" cy="6667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547630" y="3962356"/>
            <a:ext cx="66675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4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AWS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91349" y="3962356"/>
            <a:ext cx="221488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username&amp;password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68573" y="4554787"/>
            <a:ext cx="66675" cy="6667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7653517" y="4457791"/>
            <a:ext cx="66675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4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AWS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97236" y="4457791"/>
            <a:ext cx="113030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IAM</a:t>
            </a:r>
            <a:r>
              <a:rPr dirty="0" sz="14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policy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50623" y="3730751"/>
            <a:ext cx="1441703" cy="33223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1891734" y="3800863"/>
            <a:ext cx="136017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14"/>
              </a:lnSpc>
            </a:pPr>
            <a:r>
              <a:rPr dirty="0" baseline="3584" sz="2325" spc="457">
                <a:solidFill>
                  <a:srgbClr val="FFFFFF"/>
                </a:solidFill>
                <a:latin typeface="Verdana"/>
                <a:cs typeface="Verdana"/>
              </a:rPr>
              <a:t>IAM</a:t>
            </a:r>
            <a:r>
              <a:rPr dirty="0" baseline="3584" sz="2325" spc="5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baseline="1792" sz="2325" spc="480">
                <a:solidFill>
                  <a:srgbClr val="FFFFFF"/>
                </a:solidFill>
                <a:latin typeface="Verdana"/>
                <a:cs typeface="Verdana"/>
              </a:rPr>
              <a:t>RO</a:t>
            </a:r>
            <a:r>
              <a:rPr dirty="0" sz="1550" spc="32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734681" y="3756934"/>
            <a:ext cx="279717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6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FFFFFF"/>
                </a:solidFill>
                <a:latin typeface="Lucida Sans Unicode"/>
                <a:cs typeface="Lucida Sans Unicode"/>
              </a:rPr>
              <a:t>permission</a:t>
            </a:r>
            <a:r>
              <a:rPr dirty="0" sz="16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>
                <a:solidFill>
                  <a:srgbClr val="FFFFFF"/>
                </a:solidFill>
                <a:latin typeface="Lucida Sans Unicode"/>
                <a:cs typeface="Lucida Sans Unicode"/>
              </a:rPr>
              <a:t>without</a:t>
            </a:r>
            <a:r>
              <a:rPr dirty="0" sz="16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18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6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endParaRPr sz="1600">
              <a:latin typeface="Lucida Sans Unicode"/>
              <a:cs typeface="Lucida Sans Unicode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46226" y="4488601"/>
            <a:ext cx="71469" cy="7146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46226" y="4764268"/>
            <a:ext cx="71469" cy="7146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46226" y="5039935"/>
            <a:ext cx="71469" cy="7146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1800798" y="4077409"/>
            <a:ext cx="3488690" cy="112839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1600" spc="-80">
                <a:solidFill>
                  <a:srgbClr val="FFFFFF"/>
                </a:solidFill>
                <a:latin typeface="Lucida Sans Unicode"/>
                <a:cs typeface="Lucida Sans Unicode"/>
              </a:rPr>
              <a:t>ex,...Used</a:t>
            </a:r>
            <a:r>
              <a:rPr dirty="0" sz="160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Lucida Sans Unicode"/>
                <a:cs typeface="Lucida Sans Unicode"/>
              </a:rPr>
              <a:t>by:</a:t>
            </a:r>
            <a:endParaRPr sz="1600">
              <a:latin typeface="Lucida Sans Unicode"/>
              <a:cs typeface="Lucida Sans Unicode"/>
            </a:endParaRPr>
          </a:p>
          <a:p>
            <a:pPr marL="356870">
              <a:lnSpc>
                <a:spcPct val="100000"/>
              </a:lnSpc>
              <a:spcBef>
                <a:spcPts val="250"/>
              </a:spcBef>
            </a:pPr>
            <a:r>
              <a:rPr dirty="0" sz="1600" spc="-10">
                <a:solidFill>
                  <a:srgbClr val="FFFFFF"/>
                </a:solidFill>
                <a:latin typeface="Lucida Sans Unicode"/>
                <a:cs typeface="Lucida Sans Unicode"/>
              </a:rPr>
              <a:t>EC2</a:t>
            </a:r>
            <a:r>
              <a:rPr dirty="0" sz="16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Lucida Sans Unicode"/>
                <a:cs typeface="Lucida Sans Unicode"/>
              </a:rPr>
              <a:t>accessing</a:t>
            </a:r>
            <a:r>
              <a:rPr dirty="0" sz="16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Lucida Sans Unicode"/>
                <a:cs typeface="Lucida Sans Unicode"/>
              </a:rPr>
              <a:t>S3</a:t>
            </a:r>
            <a:endParaRPr sz="1600">
              <a:latin typeface="Lucida Sans Unicode"/>
              <a:cs typeface="Lucida Sans Unicode"/>
            </a:endParaRPr>
          </a:p>
          <a:p>
            <a:pPr marL="356870" marR="5080">
              <a:lnSpc>
                <a:spcPct val="113100"/>
              </a:lnSpc>
            </a:pPr>
            <a:r>
              <a:rPr dirty="0" sz="1600" spc="70">
                <a:solidFill>
                  <a:srgbClr val="FFFFFF"/>
                </a:solidFill>
                <a:latin typeface="Lucida Sans Unicode"/>
                <a:cs typeface="Lucida Sans Unicode"/>
              </a:rPr>
              <a:t>Lambda</a:t>
            </a:r>
            <a:r>
              <a:rPr dirty="0" sz="160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Lucida Sans Unicode"/>
                <a:cs typeface="Lucida Sans Unicode"/>
              </a:rPr>
              <a:t>accessing</a:t>
            </a:r>
            <a:r>
              <a:rPr dirty="0" sz="160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Lucida Sans Unicode"/>
                <a:cs typeface="Lucida Sans Unicode"/>
              </a:rPr>
              <a:t>DynamoDB </a:t>
            </a:r>
            <a:r>
              <a:rPr dirty="0" sz="1600">
                <a:solidFill>
                  <a:srgbClr val="FFFFFF"/>
                </a:solidFill>
                <a:latin typeface="Lucida Sans Unicode"/>
                <a:cs typeface="Lucida Sans Unicode"/>
              </a:rPr>
              <a:t>Cross-</a:t>
            </a:r>
            <a:r>
              <a:rPr dirty="0" sz="1600" spc="70">
                <a:solidFill>
                  <a:srgbClr val="FFFFFF"/>
                </a:solidFill>
                <a:latin typeface="Lucida Sans Unicode"/>
                <a:cs typeface="Lucida Sans Unicode"/>
              </a:rPr>
              <a:t>account</a:t>
            </a:r>
            <a:r>
              <a:rPr dirty="0" sz="16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91599" y="5472727"/>
            <a:ext cx="7135495" cy="72136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335">
                <a:solidFill>
                  <a:srgbClr val="FFFFFF"/>
                </a:solidFill>
                <a:latin typeface="Verdana"/>
                <a:cs typeface="Verdana"/>
              </a:rPr>
              <a:t>RBAC(ROLE</a:t>
            </a:r>
            <a:r>
              <a:rPr dirty="0" sz="1550" spc="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45">
                <a:solidFill>
                  <a:srgbClr val="FFFFFF"/>
                </a:solidFill>
                <a:latin typeface="Verdana"/>
                <a:cs typeface="Verdana"/>
              </a:rPr>
              <a:t>ACESS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CONTROL)</a:t>
            </a:r>
            <a:endParaRPr sz="1550">
              <a:latin typeface="Verdana"/>
              <a:cs typeface="Verdana"/>
            </a:endParaRPr>
          </a:p>
          <a:p>
            <a:pPr marL="29209">
              <a:lnSpc>
                <a:spcPct val="100000"/>
              </a:lnSpc>
              <a:spcBef>
                <a:spcPts val="1830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RBAC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means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permissions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assigned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roles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directly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users.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43950" y="7065909"/>
            <a:ext cx="479425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roles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02552" y="7065909"/>
            <a:ext cx="178435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defime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permission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880702" y="7057973"/>
            <a:ext cx="484505" cy="372110"/>
            <a:chOff x="2880702" y="7057973"/>
            <a:chExt cx="484505" cy="372110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8796" y="7096095"/>
              <a:ext cx="408346" cy="29619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18802" y="7096073"/>
              <a:ext cx="408305" cy="295910"/>
            </a:xfrm>
            <a:custGeom>
              <a:avLst/>
              <a:gdLst/>
              <a:ahLst/>
              <a:cxnLst/>
              <a:rect l="l" t="t" r="r" b="b"/>
              <a:pathLst>
                <a:path w="408304" h="295909">
                  <a:moveTo>
                    <a:pt x="261105" y="295234"/>
                  </a:moveTo>
                  <a:lnTo>
                    <a:pt x="408297" y="148167"/>
                  </a:lnTo>
                  <a:lnTo>
                    <a:pt x="260227" y="0"/>
                  </a:lnTo>
                  <a:lnTo>
                    <a:pt x="260248" y="74076"/>
                  </a:lnTo>
                  <a:lnTo>
                    <a:pt x="0" y="74076"/>
                  </a:lnTo>
                  <a:lnTo>
                    <a:pt x="0" y="222133"/>
                  </a:lnTo>
                  <a:lnTo>
                    <a:pt x="260178" y="222167"/>
                  </a:lnTo>
                  <a:lnTo>
                    <a:pt x="260179" y="295296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4319978" y="7036653"/>
            <a:ext cx="484505" cy="372110"/>
            <a:chOff x="4319978" y="7036653"/>
            <a:chExt cx="484505" cy="372110"/>
          </a:xfrm>
        </p:grpSpPr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8071" y="7074775"/>
              <a:ext cx="408346" cy="29619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358078" y="7074753"/>
              <a:ext cx="408305" cy="295910"/>
            </a:xfrm>
            <a:custGeom>
              <a:avLst/>
              <a:gdLst/>
              <a:ahLst/>
              <a:cxnLst/>
              <a:rect l="l" t="t" r="r" b="b"/>
              <a:pathLst>
                <a:path w="408304" h="295909">
                  <a:moveTo>
                    <a:pt x="261105" y="295234"/>
                  </a:moveTo>
                  <a:lnTo>
                    <a:pt x="408297" y="148167"/>
                  </a:lnTo>
                  <a:lnTo>
                    <a:pt x="260227" y="0"/>
                  </a:lnTo>
                  <a:lnTo>
                    <a:pt x="260249" y="74076"/>
                  </a:lnTo>
                  <a:lnTo>
                    <a:pt x="0" y="74077"/>
                  </a:lnTo>
                  <a:lnTo>
                    <a:pt x="0" y="222133"/>
                  </a:lnTo>
                  <a:lnTo>
                    <a:pt x="260178" y="222167"/>
                  </a:lnTo>
                  <a:lnTo>
                    <a:pt x="260179" y="295296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5330465" y="7036653"/>
            <a:ext cx="484505" cy="372110"/>
            <a:chOff x="5330465" y="7036653"/>
            <a:chExt cx="484505" cy="372110"/>
          </a:xfrm>
        </p:grpSpPr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8558" y="7074775"/>
              <a:ext cx="408346" cy="29619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68565" y="7074753"/>
              <a:ext cx="408305" cy="295910"/>
            </a:xfrm>
            <a:custGeom>
              <a:avLst/>
              <a:gdLst/>
              <a:ahLst/>
              <a:cxnLst/>
              <a:rect l="l" t="t" r="r" b="b"/>
              <a:pathLst>
                <a:path w="408304" h="295909">
                  <a:moveTo>
                    <a:pt x="261106" y="295234"/>
                  </a:moveTo>
                  <a:lnTo>
                    <a:pt x="408297" y="148167"/>
                  </a:lnTo>
                  <a:lnTo>
                    <a:pt x="260227" y="0"/>
                  </a:lnTo>
                  <a:lnTo>
                    <a:pt x="260249" y="74077"/>
                  </a:lnTo>
                  <a:lnTo>
                    <a:pt x="0" y="74077"/>
                  </a:lnTo>
                  <a:lnTo>
                    <a:pt x="0" y="222134"/>
                  </a:lnTo>
                  <a:lnTo>
                    <a:pt x="260178" y="222167"/>
                  </a:lnTo>
                  <a:lnTo>
                    <a:pt x="260179" y="295296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24035" y="8437579"/>
            <a:ext cx="66675" cy="66674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24035" y="8694754"/>
            <a:ext cx="66675" cy="6667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24035" y="8951929"/>
            <a:ext cx="66675" cy="66674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2232597" y="7832547"/>
            <a:ext cx="3698240" cy="127508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390">
                <a:solidFill>
                  <a:srgbClr val="FFFFFF"/>
                </a:solidFill>
                <a:latin typeface="Verdana"/>
                <a:cs typeface="Verdana"/>
              </a:rPr>
              <a:t>RBAC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12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550" spc="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AZURE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1550">
              <a:latin typeface="Verdana"/>
              <a:cs typeface="Verdana"/>
            </a:endParaRPr>
          </a:p>
          <a:p>
            <a:pPr marL="188595">
              <a:lnSpc>
                <a:spcPct val="100000"/>
              </a:lnSpc>
            </a:pP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AWS</a:t>
            </a:r>
            <a:r>
              <a:rPr dirty="0" sz="1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IAM</a:t>
            </a:r>
            <a:r>
              <a:rPr dirty="0" sz="1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AZURE</a:t>
            </a:r>
            <a:r>
              <a:rPr dirty="0" sz="1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AD</a:t>
            </a:r>
            <a:endParaRPr sz="1450">
              <a:latin typeface="Lucida Sans Unicode"/>
              <a:cs typeface="Lucida Sans Unicode"/>
            </a:endParaRPr>
          </a:p>
          <a:p>
            <a:pPr marL="188595">
              <a:lnSpc>
                <a:spcPct val="100000"/>
              </a:lnSpc>
              <a:spcBef>
                <a:spcPts val="28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IAM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Role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Role</a:t>
            </a:r>
            <a:endParaRPr sz="1450">
              <a:latin typeface="Lucida Sans Unicode"/>
              <a:cs typeface="Lucida Sans Unicode"/>
            </a:endParaRPr>
          </a:p>
          <a:p>
            <a:pPr marL="188595">
              <a:lnSpc>
                <a:spcPct val="100000"/>
              </a:lnSpc>
              <a:spcBef>
                <a:spcPts val="28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Policy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Attchment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Role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Assignment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24035" y="9466279"/>
            <a:ext cx="66675" cy="66674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2459581" y="9338994"/>
            <a:ext cx="2546350" cy="539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3815" marR="5080" indent="-31750">
              <a:lnSpc>
                <a:spcPct val="116399"/>
              </a:lnSpc>
              <a:spcBef>
                <a:spcPts val="90"/>
              </a:spcBef>
              <a:tabLst>
                <a:tab pos="1183640" algn="l"/>
              </a:tabLst>
            </a:pP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ex,...Reader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role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view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only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owner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	-</a:t>
            </a:r>
            <a:r>
              <a:rPr dirty="0" sz="145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full</a:t>
            </a:r>
            <a:r>
              <a:rPr dirty="0" sz="14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221283" y="6585149"/>
            <a:ext cx="2590165" cy="73342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390">
                <a:solidFill>
                  <a:srgbClr val="FFFFFF"/>
                </a:solidFill>
                <a:latin typeface="Verdana"/>
                <a:cs typeface="Verdana"/>
              </a:rPr>
              <a:t>RBAC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470">
                <a:solidFill>
                  <a:srgbClr val="FFFFFF"/>
                </a:solidFill>
                <a:latin typeface="Verdana"/>
                <a:cs typeface="Verdana"/>
              </a:rPr>
              <a:t>FLOW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65">
                <a:solidFill>
                  <a:srgbClr val="FFFFFF"/>
                </a:solidFill>
                <a:latin typeface="Verdana"/>
                <a:cs typeface="Verdana"/>
              </a:rPr>
              <a:t>FORM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Verdana"/>
              <a:cs typeface="Verdana"/>
            </a:endParaRPr>
          </a:p>
          <a:p>
            <a:pPr marL="99695">
              <a:lnSpc>
                <a:spcPct val="100000"/>
              </a:lnSpc>
              <a:tabLst>
                <a:tab pos="1160780" algn="l"/>
              </a:tabLst>
            </a:pP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get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roles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02168" y="3187589"/>
            <a:ext cx="10139680" cy="0"/>
          </a:xfrm>
          <a:custGeom>
            <a:avLst/>
            <a:gdLst/>
            <a:ahLst/>
            <a:cxnLst/>
            <a:rect l="l" t="t" r="r" b="b"/>
            <a:pathLst>
              <a:path w="10139680" h="0">
                <a:moveTo>
                  <a:pt x="10139568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9772" y="1825979"/>
            <a:ext cx="696200" cy="6959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5080" y="1826088"/>
            <a:ext cx="4157979" cy="3686810"/>
            <a:chOff x="1315080" y="1826088"/>
            <a:chExt cx="4157979" cy="36868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5766" y="2217150"/>
              <a:ext cx="3067049" cy="32956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3482" y="1826088"/>
              <a:ext cx="1285205" cy="16973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080" y="2776191"/>
              <a:ext cx="1095374" cy="10953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9772" y="4500322"/>
            <a:ext cx="696200" cy="6959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81871" y="4428744"/>
            <a:ext cx="1466087" cy="3139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9772" y="7325403"/>
            <a:ext cx="696200" cy="69596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199047" y="3280959"/>
            <a:ext cx="0" cy="6492240"/>
          </a:xfrm>
          <a:custGeom>
            <a:avLst/>
            <a:gdLst/>
            <a:ahLst/>
            <a:cxnLst/>
            <a:rect l="l" t="t" r="r" b="b"/>
            <a:pathLst>
              <a:path w="0" h="6492240">
                <a:moveTo>
                  <a:pt x="0" y="6492239"/>
                </a:move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711" y="228600"/>
            <a:ext cx="16456151" cy="1054607"/>
          </a:xfrm>
          <a:prstGeom prst="rect">
            <a:avLst/>
          </a:prstGeom>
        </p:spPr>
      </p:pic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467511" y="359415"/>
            <a:ext cx="16264255" cy="7950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7565" algn="l"/>
                <a:tab pos="6878320" algn="l"/>
                <a:tab pos="11520805" algn="l"/>
              </a:tabLst>
            </a:pPr>
            <a:r>
              <a:rPr dirty="0" spc="765"/>
              <a:t>CDN</a:t>
            </a:r>
            <a:r>
              <a:rPr dirty="0"/>
              <a:t>	</a:t>
            </a:r>
            <a:r>
              <a:rPr dirty="0" spc="960"/>
              <a:t>(CONTENT</a:t>
            </a:r>
            <a:r>
              <a:rPr dirty="0"/>
              <a:t>	</a:t>
            </a:r>
            <a:r>
              <a:rPr dirty="0" spc="1025"/>
              <a:t>DELIVERY</a:t>
            </a:r>
            <a:r>
              <a:rPr dirty="0"/>
              <a:t>	</a:t>
            </a:r>
            <a:r>
              <a:rPr dirty="0" spc="1085"/>
              <a:t>NETWORK)</a:t>
            </a: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2241156"/>
            <a:ext cx="66675" cy="666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2755505"/>
            <a:ext cx="66675" cy="666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3527030"/>
            <a:ext cx="66675" cy="666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3784205"/>
            <a:ext cx="66675" cy="666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4041380"/>
            <a:ext cx="66675" cy="666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75775" y="1752600"/>
            <a:ext cx="649223" cy="31394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80850" y="4912539"/>
            <a:ext cx="66675" cy="6667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62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dirty="0" spc="250"/>
              <a:t>CDN</a:t>
            </a:r>
          </a:p>
          <a:p>
            <a:pPr marL="334010" marR="1180465">
              <a:lnSpc>
                <a:spcPct val="116399"/>
              </a:lnSpc>
              <a:spcBef>
                <a:spcPts val="780"/>
              </a:spcBef>
            </a:pPr>
            <a:r>
              <a:rPr dirty="0" sz="1450">
                <a:latin typeface="Lucida Sans Unicode"/>
                <a:cs typeface="Lucida Sans Unicode"/>
              </a:rPr>
              <a:t>A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CDN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is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spc="200">
                <a:latin typeface="Lucida Sans Unicode"/>
                <a:cs typeface="Lucida Sans Unicode"/>
              </a:rPr>
              <a:t>a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network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of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servers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distributed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globally</a:t>
            </a:r>
            <a:r>
              <a:rPr dirty="0" sz="1450" spc="35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that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deliver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content</a:t>
            </a:r>
            <a:r>
              <a:rPr dirty="0" sz="1450" spc="40">
                <a:latin typeface="Lucida Sans Unicode"/>
                <a:cs typeface="Lucida Sans Unicode"/>
              </a:rPr>
              <a:t> </a:t>
            </a:r>
            <a:r>
              <a:rPr dirty="0" sz="1450" spc="-20">
                <a:latin typeface="Lucida Sans Unicode"/>
                <a:cs typeface="Lucida Sans Unicode"/>
              </a:rPr>
              <a:t>from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 spc="60">
                <a:latin typeface="Lucida Sans Unicode"/>
                <a:cs typeface="Lucida Sans Unicode"/>
              </a:rPr>
              <a:t>nearest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 spc="45">
                <a:latin typeface="Lucida Sans Unicode"/>
                <a:cs typeface="Lucida Sans Unicode"/>
              </a:rPr>
              <a:t>location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the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user.CDN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brings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 spc="55">
                <a:latin typeface="Lucida Sans Unicode"/>
                <a:cs typeface="Lucida Sans Unicode"/>
              </a:rPr>
              <a:t>content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closer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to</a:t>
            </a:r>
            <a:r>
              <a:rPr dirty="0" sz="1450" spc="2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users.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>
                <a:latin typeface="Lucida Sans Unicode"/>
                <a:cs typeface="Lucida Sans Unicode"/>
              </a:rPr>
              <a:t>Images,Videos,CSS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-70">
                <a:latin typeface="Lucida Sans Unicode"/>
                <a:cs typeface="Lucida Sans Unicode"/>
              </a:rPr>
              <a:t>/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65">
                <a:latin typeface="Lucida Sans Unicode"/>
                <a:cs typeface="Lucida Sans Unicode"/>
              </a:rPr>
              <a:t>JS,Static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HTML,Downloads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85">
                <a:latin typeface="Lucida Sans Unicode"/>
                <a:cs typeface="Lucida Sans Unicode"/>
              </a:rPr>
              <a:t>are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75">
                <a:latin typeface="Lucida Sans Unicode"/>
                <a:cs typeface="Lucida Sans Unicode"/>
              </a:rPr>
              <a:t>go</a:t>
            </a:r>
            <a:r>
              <a:rPr dirty="0" sz="1450" spc="8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through</a:t>
            </a:r>
            <a:r>
              <a:rPr dirty="0" sz="1450" spc="80">
                <a:latin typeface="Lucida Sans Unicode"/>
                <a:cs typeface="Lucida Sans Unicode"/>
              </a:rPr>
              <a:t> </a:t>
            </a:r>
            <a:r>
              <a:rPr dirty="0" sz="1450" spc="-25">
                <a:latin typeface="Lucida Sans Unicode"/>
                <a:cs typeface="Lucida Sans Unicode"/>
              </a:rPr>
              <a:t>CDN</a:t>
            </a:r>
            <a:endParaRPr sz="1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50" spc="70">
                <a:latin typeface="Lucida Sans Unicode"/>
                <a:cs typeface="Lucida Sans Unicode"/>
              </a:rPr>
              <a:t>C</a:t>
            </a:r>
            <a:r>
              <a:rPr dirty="0" sz="1450" spc="70" b="1">
                <a:latin typeface="Trebuchet MS"/>
                <a:cs typeface="Trebuchet MS"/>
              </a:rPr>
              <a:t>LOUD</a:t>
            </a:r>
            <a:r>
              <a:rPr dirty="0" sz="1450" spc="-110" b="1">
                <a:latin typeface="Trebuchet MS"/>
                <a:cs typeface="Trebuchet MS"/>
              </a:rPr>
              <a:t> </a:t>
            </a:r>
            <a:r>
              <a:rPr dirty="0" sz="1450" spc="170" b="1">
                <a:latin typeface="Trebuchet MS"/>
                <a:cs typeface="Trebuchet MS"/>
              </a:rPr>
              <a:t>CDN</a:t>
            </a:r>
            <a:r>
              <a:rPr dirty="0" sz="1450" spc="-105" b="1">
                <a:latin typeface="Trebuchet MS"/>
                <a:cs typeface="Trebuchet MS"/>
              </a:rPr>
              <a:t> </a:t>
            </a:r>
            <a:r>
              <a:rPr dirty="0" sz="1450" spc="80" b="1">
                <a:latin typeface="Trebuchet MS"/>
                <a:cs typeface="Trebuchet MS"/>
              </a:rPr>
              <a:t>EXAMPLES</a:t>
            </a:r>
            <a:endParaRPr sz="1450">
              <a:latin typeface="Trebuchet MS"/>
              <a:cs typeface="Trebuchet MS"/>
            </a:endParaRPr>
          </a:p>
          <a:p>
            <a:pPr marL="334010" marR="6670040">
              <a:lnSpc>
                <a:spcPct val="116399"/>
              </a:lnSpc>
            </a:pPr>
            <a:r>
              <a:rPr dirty="0" sz="1450" spc="95">
                <a:latin typeface="Lucida Sans Unicode"/>
                <a:cs typeface="Lucida Sans Unicode"/>
              </a:rPr>
              <a:t>AWS</a:t>
            </a:r>
            <a:r>
              <a:rPr dirty="0" sz="1450" spc="-6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CloudFront Azure</a:t>
            </a:r>
            <a:r>
              <a:rPr dirty="0" sz="1450" spc="-70">
                <a:latin typeface="Lucida Sans Unicode"/>
                <a:cs typeface="Lucida Sans Unicode"/>
              </a:rPr>
              <a:t> </a:t>
            </a:r>
            <a:r>
              <a:rPr dirty="0" sz="1450" spc="-25">
                <a:latin typeface="Lucida Sans Unicode"/>
                <a:cs typeface="Lucida Sans Unicode"/>
              </a:rPr>
              <a:t>CDN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0"/>
              </a:spcBef>
            </a:pPr>
            <a:r>
              <a:rPr dirty="0" sz="1450" spc="55">
                <a:latin typeface="Lucida Sans Unicode"/>
                <a:cs typeface="Lucida Sans Unicode"/>
              </a:rPr>
              <a:t>Google</a:t>
            </a:r>
            <a:r>
              <a:rPr dirty="0" sz="1450" spc="-55">
                <a:latin typeface="Lucida Sans Unicode"/>
                <a:cs typeface="Lucida Sans Unicode"/>
              </a:rPr>
              <a:t> </a:t>
            </a:r>
            <a:r>
              <a:rPr dirty="0" sz="1450" spc="50">
                <a:latin typeface="Lucida Sans Unicode"/>
                <a:cs typeface="Lucida Sans Unicode"/>
              </a:rPr>
              <a:t>Cloud</a:t>
            </a:r>
            <a:r>
              <a:rPr dirty="0" sz="1450" spc="-50">
                <a:latin typeface="Lucida Sans Unicode"/>
                <a:cs typeface="Lucida Sans Unicode"/>
              </a:rPr>
              <a:t> </a:t>
            </a:r>
            <a:r>
              <a:rPr dirty="0" sz="1450" spc="-25">
                <a:latin typeface="Lucida Sans Unicode"/>
                <a:cs typeface="Lucida Sans Unicode"/>
              </a:rPr>
              <a:t>CDN</a:t>
            </a:r>
            <a:endParaRPr sz="1450">
              <a:latin typeface="Lucida Sans Unicode"/>
              <a:cs typeface="Lucida Sans Unicode"/>
            </a:endParaRPr>
          </a:p>
          <a:p>
            <a:pPr marL="16510">
              <a:lnSpc>
                <a:spcPct val="100000"/>
              </a:lnSpc>
              <a:spcBef>
                <a:spcPts val="2215"/>
              </a:spcBef>
            </a:pPr>
            <a:r>
              <a:rPr dirty="0" spc="245"/>
              <a:t>COACHING</a:t>
            </a:r>
          </a:p>
          <a:p>
            <a:pPr marL="513080">
              <a:lnSpc>
                <a:spcPct val="100000"/>
              </a:lnSpc>
              <a:spcBef>
                <a:spcPts val="1045"/>
              </a:spcBef>
            </a:pPr>
            <a:r>
              <a:rPr dirty="0" sz="1450">
                <a:latin typeface="Lucida Sans Unicode"/>
                <a:cs typeface="Lucida Sans Unicode"/>
              </a:rPr>
              <a:t>storing</a:t>
            </a:r>
            <a:r>
              <a:rPr dirty="0" sz="1450" spc="-5">
                <a:latin typeface="Lucida Sans Unicode"/>
                <a:cs typeface="Lucida Sans Unicode"/>
              </a:rPr>
              <a:t> </a:t>
            </a:r>
            <a:r>
              <a:rPr dirty="0" sz="1450">
                <a:latin typeface="Lucida Sans Unicode"/>
                <a:cs typeface="Lucida Sans Unicode"/>
              </a:rPr>
              <a:t>frequently </a:t>
            </a:r>
            <a:r>
              <a:rPr dirty="0" sz="1450" spc="105">
                <a:latin typeface="Lucida Sans Unicode"/>
                <a:cs typeface="Lucida Sans Unicode"/>
              </a:rPr>
              <a:t>accessed</a:t>
            </a:r>
            <a:r>
              <a:rPr dirty="0" sz="1450">
                <a:latin typeface="Lucida Sans Unicode"/>
                <a:cs typeface="Lucida Sans Unicode"/>
              </a:rPr>
              <a:t> </a:t>
            </a:r>
            <a:r>
              <a:rPr dirty="0" sz="1450" spc="114">
                <a:latin typeface="Lucida Sans Unicode"/>
                <a:cs typeface="Lucida Sans Unicode"/>
              </a:rPr>
              <a:t>data</a:t>
            </a:r>
            <a:r>
              <a:rPr dirty="0" sz="1450">
                <a:latin typeface="Lucida Sans Unicode"/>
                <a:cs typeface="Lucida Sans Unicode"/>
              </a:rPr>
              <a:t> in </a:t>
            </a:r>
            <a:r>
              <a:rPr dirty="0" sz="1450" spc="200">
                <a:latin typeface="Lucida Sans Unicode"/>
                <a:cs typeface="Lucida Sans Unicode"/>
              </a:rPr>
              <a:t>a</a:t>
            </a:r>
            <a:r>
              <a:rPr dirty="0" sz="1450">
                <a:latin typeface="Lucida Sans Unicode"/>
                <a:cs typeface="Lucida Sans Unicode"/>
              </a:rPr>
              <a:t> faster </a:t>
            </a:r>
            <a:r>
              <a:rPr dirty="0" sz="1450" spc="60">
                <a:latin typeface="Lucida Sans Unicode"/>
                <a:cs typeface="Lucida Sans Unicode"/>
              </a:rPr>
              <a:t>storage</a:t>
            </a:r>
            <a:r>
              <a:rPr dirty="0" sz="1450">
                <a:latin typeface="Lucida Sans Unicode"/>
                <a:cs typeface="Lucida Sans Unicode"/>
              </a:rPr>
              <a:t> layer.so </a:t>
            </a:r>
            <a:r>
              <a:rPr dirty="0" sz="1450" spc="-20">
                <a:latin typeface="Lucida Sans Unicode"/>
                <a:cs typeface="Lucida Sans Unicode"/>
              </a:rPr>
              <a:t>it</a:t>
            </a:r>
            <a:r>
              <a:rPr dirty="0" sz="1450">
                <a:latin typeface="Lucida Sans Unicode"/>
                <a:cs typeface="Lucida Sans Unicode"/>
              </a:rPr>
              <a:t> </a:t>
            </a:r>
            <a:r>
              <a:rPr dirty="0" sz="1450" spc="130">
                <a:latin typeface="Lucida Sans Unicode"/>
                <a:cs typeface="Lucida Sans Unicode"/>
              </a:rPr>
              <a:t>can</a:t>
            </a:r>
            <a:r>
              <a:rPr dirty="0" sz="1450">
                <a:latin typeface="Lucida Sans Unicode"/>
                <a:cs typeface="Lucida Sans Unicode"/>
              </a:rPr>
              <a:t> </a:t>
            </a:r>
            <a:r>
              <a:rPr dirty="0" sz="1450" spc="95">
                <a:latin typeface="Lucida Sans Unicode"/>
                <a:cs typeface="Lucida Sans Unicode"/>
              </a:rPr>
              <a:t>be</a:t>
            </a:r>
            <a:r>
              <a:rPr dirty="0" sz="1450">
                <a:latin typeface="Lucida Sans Unicode"/>
                <a:cs typeface="Lucida Sans Unicode"/>
              </a:rPr>
              <a:t> </a:t>
            </a:r>
            <a:r>
              <a:rPr dirty="0" sz="1450" spc="60">
                <a:latin typeface="Lucida Sans Unicode"/>
                <a:cs typeface="Lucida Sans Unicode"/>
              </a:rPr>
              <a:t>served</a:t>
            </a:r>
            <a:r>
              <a:rPr dirty="0" sz="1450">
                <a:latin typeface="Lucida Sans Unicode"/>
                <a:cs typeface="Lucida Sans Unicode"/>
              </a:rPr>
              <a:t> </a:t>
            </a:r>
            <a:r>
              <a:rPr dirty="0" sz="1450" spc="-10">
                <a:latin typeface="Lucida Sans Unicode"/>
                <a:cs typeface="Lucida Sans Unicode"/>
              </a:rPr>
              <a:t>quickly.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80850" y="5684064"/>
            <a:ext cx="66675" cy="666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80850" y="5941239"/>
            <a:ext cx="66675" cy="6667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80850" y="6198414"/>
            <a:ext cx="66675" cy="6667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80850" y="6455589"/>
            <a:ext cx="66675" cy="6667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044326" y="5299604"/>
            <a:ext cx="8023225" cy="156845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450" spc="60" b="1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dirty="0" sz="14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50" b="1">
                <a:solidFill>
                  <a:srgbClr val="FFFFFF"/>
                </a:solidFill>
                <a:latin typeface="Trebuchet MS"/>
                <a:cs typeface="Trebuchet MS"/>
              </a:rPr>
              <a:t>CACHING</a:t>
            </a:r>
            <a:r>
              <a:rPr dirty="0" sz="14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20" b="1">
                <a:solidFill>
                  <a:srgbClr val="FFFFFF"/>
                </a:solidFill>
                <a:latin typeface="Trebuchet MS"/>
                <a:cs typeface="Trebuchet MS"/>
              </a:rPr>
              <a:t>(SYSTEM</a:t>
            </a:r>
            <a:r>
              <a:rPr dirty="0" sz="14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00" b="1">
                <a:solidFill>
                  <a:srgbClr val="FFFFFF"/>
                </a:solidFill>
                <a:latin typeface="Trebuchet MS"/>
                <a:cs typeface="Trebuchet MS"/>
              </a:rPr>
              <a:t>DESIGN)</a:t>
            </a:r>
            <a:endParaRPr sz="1450">
              <a:latin typeface="Trebuchet MS"/>
              <a:cs typeface="Trebuchet MS"/>
            </a:endParaRPr>
          </a:p>
          <a:p>
            <a:pPr marL="384175" marR="5080">
              <a:lnSpc>
                <a:spcPct val="116399"/>
              </a:lnSpc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Browser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Cache-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Stored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user’s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browser-Controlled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headers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(Cache-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Control)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CDN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Cache-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Stored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 CDN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edge-Reduces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load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 origin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server</a:t>
            </a:r>
            <a:endParaRPr sz="1450">
              <a:latin typeface="Lucida Sans Unicode"/>
              <a:cs typeface="Lucida Sans Unicode"/>
            </a:endParaRPr>
          </a:p>
          <a:p>
            <a:pPr marL="334010" marR="2122170">
              <a:lnSpc>
                <a:spcPct val="116399"/>
              </a:lnSpc>
            </a:pP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Application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Cache-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Stored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memory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(Redis,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Memcached)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Cache-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Query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results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cached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50" spc="100" b="1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dirty="0" sz="14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65" b="1">
                <a:solidFill>
                  <a:srgbClr val="FFFFFF"/>
                </a:solidFill>
                <a:latin typeface="Trebuchet MS"/>
                <a:cs typeface="Trebuchet MS"/>
              </a:rPr>
              <a:t>Cache</a:t>
            </a:r>
            <a:r>
              <a:rPr dirty="0" sz="14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80" b="1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r>
              <a:rPr dirty="0" sz="1450" spc="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320" b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450" spc="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5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edis,Memcached,CDN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edge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0">
                <a:solidFill>
                  <a:srgbClr val="FFFFFF"/>
                </a:solidFill>
                <a:latin typeface="Lucida Sans Unicode"/>
                <a:cs typeface="Lucida Sans Unicode"/>
              </a:rPr>
              <a:t>cache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7740580"/>
            <a:ext cx="66675" cy="6667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8512105"/>
            <a:ext cx="66675" cy="6667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9026455"/>
            <a:ext cx="66675" cy="6667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9283630"/>
            <a:ext cx="66675" cy="6667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52513" y="9540805"/>
            <a:ext cx="66675" cy="6667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8915988" y="8127644"/>
            <a:ext cx="8058784" cy="156845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450" spc="65" b="1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dirty="0" sz="14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80" b="1">
                <a:solidFill>
                  <a:srgbClr val="FFFFFF"/>
                </a:solidFill>
                <a:latin typeface="Trebuchet MS"/>
                <a:cs typeface="Trebuchet MS"/>
              </a:rPr>
              <a:t>TECHNIQUES</a:t>
            </a:r>
            <a:r>
              <a:rPr dirty="0" sz="145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55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5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60" b="1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dirty="0" sz="145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05" b="1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endParaRPr sz="1450">
              <a:latin typeface="Trebuchet MS"/>
              <a:cs typeface="Trebuchet MS"/>
            </a:endParaRPr>
          </a:p>
          <a:p>
            <a:pPr marL="334010" marR="5080" indent="50165">
              <a:lnSpc>
                <a:spcPct val="116399"/>
              </a:lnSpc>
            </a:pP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Multi-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Region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Deployment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35">
                <a:solidFill>
                  <a:srgbClr val="FFFFFF"/>
                </a:solidFill>
                <a:latin typeface="Lucida Sans Unicode"/>
                <a:cs typeface="Lucida Sans Unicode"/>
              </a:rPr>
              <a:t>Same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0">
                <a:solidFill>
                  <a:srgbClr val="FFFFFF"/>
                </a:solidFill>
                <a:latin typeface="Lucida Sans Unicode"/>
                <a:cs typeface="Lucida Sans Unicode"/>
              </a:rPr>
              <a:t>app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deployed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multiple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regions,Failover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one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region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goes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down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Geo-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DNS</a:t>
            </a:r>
            <a:r>
              <a:rPr dirty="0" sz="14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Routing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Route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nearest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region.</a:t>
            </a:r>
            <a:endParaRPr sz="1450">
              <a:latin typeface="Lucida Sans Unicode"/>
              <a:cs typeface="Lucida Sans Unicode"/>
            </a:endParaRPr>
          </a:p>
          <a:p>
            <a:pPr marL="384175" marR="294005">
              <a:lnSpc>
                <a:spcPct val="116399"/>
              </a:lnSpc>
            </a:pP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Stateless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session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stored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server,Enables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scaling.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Replication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Read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replicas,Global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databases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5775" y="7306055"/>
            <a:ext cx="2465831" cy="313943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915988" y="7245332"/>
            <a:ext cx="8240395" cy="65087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550" spc="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SCALING</a:t>
            </a:r>
            <a:endParaRPr sz="1550">
              <a:latin typeface="Verdana"/>
              <a:cs typeface="Verdana"/>
            </a:endParaRPr>
          </a:p>
          <a:p>
            <a:pPr marL="334010">
              <a:lnSpc>
                <a:spcPct val="100000"/>
              </a:lnSpc>
              <a:spcBef>
                <a:spcPts val="64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Serving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millions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worldwide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5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latency,,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availability,No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downtime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735">
              <a:lnSpc>
                <a:spcPts val="1600"/>
              </a:lnSpc>
            </a:pPr>
            <a:fld id="{81D60167-4931-47E6-BA6A-407CBD079E47}" type="slidenum">
              <a:rPr dirty="0" spc="-335"/>
              <a:t>15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1467873" y="6685271"/>
            <a:ext cx="3615690" cy="26187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350" spc="28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dirty="0" sz="1350" spc="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285">
                <a:solidFill>
                  <a:srgbClr val="FFFFFF"/>
                </a:solidFill>
                <a:latin typeface="Verdana"/>
                <a:cs typeface="Verdana"/>
              </a:rPr>
              <a:t>(WORLD-</a:t>
            </a:r>
            <a:r>
              <a:rPr dirty="0" sz="1350" spc="220">
                <a:solidFill>
                  <a:srgbClr val="FFFFFF"/>
                </a:solidFill>
                <a:latin typeface="Verdana"/>
                <a:cs typeface="Verdana"/>
              </a:rPr>
              <a:t>WIDE)</a:t>
            </a:r>
            <a:endParaRPr sz="1350">
              <a:latin typeface="Verdana"/>
              <a:cs typeface="Verdana"/>
            </a:endParaRPr>
          </a:p>
          <a:p>
            <a:pPr algn="ctr" marL="99060">
              <a:lnSpc>
                <a:spcPct val="100000"/>
              </a:lnSpc>
              <a:spcBef>
                <a:spcPts val="105"/>
              </a:spcBef>
            </a:pPr>
            <a:r>
              <a:rPr dirty="0" sz="1500" spc="585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 sz="1350" spc="250">
                <a:solidFill>
                  <a:srgbClr val="FFFFFF"/>
                </a:solidFill>
                <a:latin typeface="Verdana"/>
                <a:cs typeface="Verdana"/>
              </a:rPr>
              <a:t>DNS</a:t>
            </a:r>
            <a:r>
              <a:rPr dirty="0" sz="1350" spc="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195">
                <a:solidFill>
                  <a:srgbClr val="FFFFFF"/>
                </a:solidFill>
                <a:latin typeface="Verdana"/>
                <a:cs typeface="Verdana"/>
              </a:rPr>
              <a:t>(GEO-</a:t>
            </a:r>
            <a:r>
              <a:rPr dirty="0" sz="1350" spc="315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dirty="0" sz="1350" spc="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210">
                <a:solidFill>
                  <a:srgbClr val="FFFFFF"/>
                </a:solidFill>
                <a:latin typeface="Verdana"/>
                <a:cs typeface="Verdana"/>
              </a:rPr>
              <a:t>ROUTING)</a:t>
            </a:r>
            <a:endParaRPr sz="1350">
              <a:latin typeface="Verdana"/>
              <a:cs typeface="Verdana"/>
            </a:endParaRPr>
          </a:p>
          <a:p>
            <a:pPr algn="ctr" marL="99060">
              <a:lnSpc>
                <a:spcPct val="100000"/>
              </a:lnSpc>
              <a:spcBef>
                <a:spcPts val="105"/>
              </a:spcBef>
            </a:pPr>
            <a:r>
              <a:rPr dirty="0" sz="1500" spc="585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 sz="1350" spc="245">
                <a:solidFill>
                  <a:srgbClr val="FFFFFF"/>
                </a:solidFill>
                <a:latin typeface="Verdana"/>
                <a:cs typeface="Verdana"/>
              </a:rPr>
              <a:t>CDN</a:t>
            </a:r>
            <a:r>
              <a:rPr dirty="0" sz="1350" spc="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220">
                <a:solidFill>
                  <a:srgbClr val="FFFFFF"/>
                </a:solidFill>
                <a:latin typeface="Verdana"/>
                <a:cs typeface="Verdana"/>
              </a:rPr>
              <a:t>(EDGE</a:t>
            </a:r>
            <a:r>
              <a:rPr dirty="0" sz="135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225">
                <a:solidFill>
                  <a:srgbClr val="FFFFFF"/>
                </a:solidFill>
                <a:latin typeface="Verdana"/>
                <a:cs typeface="Verdana"/>
              </a:rPr>
              <a:t>LOCATIONS)</a:t>
            </a:r>
            <a:endParaRPr sz="1350">
              <a:latin typeface="Verdana"/>
              <a:cs typeface="Verdana"/>
            </a:endParaRPr>
          </a:p>
          <a:p>
            <a:pPr algn="ctr" marL="99060">
              <a:lnSpc>
                <a:spcPct val="100000"/>
              </a:lnSpc>
              <a:spcBef>
                <a:spcPts val="105"/>
              </a:spcBef>
            </a:pPr>
            <a:r>
              <a:rPr dirty="0" sz="1500" spc="585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 sz="1350" spc="270">
                <a:solidFill>
                  <a:srgbClr val="FFFFFF"/>
                </a:solidFill>
                <a:latin typeface="Verdana"/>
                <a:cs typeface="Verdana"/>
              </a:rPr>
              <a:t>REGIONAL</a:t>
            </a:r>
            <a:r>
              <a:rPr dirty="0" sz="135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330">
                <a:solidFill>
                  <a:srgbClr val="FFFFFF"/>
                </a:solidFill>
                <a:latin typeface="Verdana"/>
                <a:cs typeface="Verdana"/>
              </a:rPr>
              <a:t>LOAD</a:t>
            </a:r>
            <a:r>
              <a:rPr dirty="0" sz="135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330">
                <a:solidFill>
                  <a:srgbClr val="FFFFFF"/>
                </a:solidFill>
                <a:latin typeface="Verdana"/>
                <a:cs typeface="Verdana"/>
              </a:rPr>
              <a:t>BALANCERS</a:t>
            </a:r>
            <a:endParaRPr sz="1350">
              <a:latin typeface="Verdana"/>
              <a:cs typeface="Verdana"/>
            </a:endParaRPr>
          </a:p>
          <a:p>
            <a:pPr algn="ctr" marL="99060">
              <a:lnSpc>
                <a:spcPct val="100000"/>
              </a:lnSpc>
              <a:spcBef>
                <a:spcPts val="105"/>
              </a:spcBef>
            </a:pPr>
            <a:r>
              <a:rPr dirty="0" sz="1500" spc="585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 sz="1350" spc="365">
                <a:solidFill>
                  <a:srgbClr val="FFFFFF"/>
                </a:solidFill>
                <a:latin typeface="Verdana"/>
                <a:cs typeface="Verdana"/>
              </a:rPr>
              <a:t>AUTO</a:t>
            </a:r>
            <a:r>
              <a:rPr dirty="0" sz="1350" spc="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250">
                <a:solidFill>
                  <a:srgbClr val="FFFFFF"/>
                </a:solidFill>
                <a:latin typeface="Verdana"/>
                <a:cs typeface="Verdana"/>
              </a:rPr>
              <a:t>SCALING</a:t>
            </a:r>
            <a:r>
              <a:rPr dirty="0" sz="135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44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dirty="0" sz="135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310">
                <a:solidFill>
                  <a:srgbClr val="FFFFFF"/>
                </a:solidFill>
                <a:latin typeface="Verdana"/>
                <a:cs typeface="Verdana"/>
              </a:rPr>
              <a:t>SERVERS</a:t>
            </a:r>
            <a:endParaRPr sz="1350">
              <a:latin typeface="Verdana"/>
              <a:cs typeface="Verdana"/>
            </a:endParaRPr>
          </a:p>
          <a:p>
            <a:pPr algn="ctr" marL="99060">
              <a:lnSpc>
                <a:spcPct val="100000"/>
              </a:lnSpc>
              <a:spcBef>
                <a:spcPts val="105"/>
              </a:spcBef>
            </a:pPr>
            <a:r>
              <a:rPr dirty="0" sz="1500" spc="585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dirty="0" sz="1350" spc="320">
                <a:solidFill>
                  <a:srgbClr val="FFFFFF"/>
                </a:solidFill>
                <a:latin typeface="Verdana"/>
                <a:cs typeface="Verdana"/>
              </a:rPr>
              <a:t>DATABASES</a:t>
            </a:r>
            <a:r>
              <a:rPr dirty="0" sz="1350" spc="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50" spc="210">
                <a:solidFill>
                  <a:srgbClr val="FFFFFF"/>
                </a:solidFill>
                <a:latin typeface="Verdana"/>
                <a:cs typeface="Verdana"/>
              </a:rPr>
              <a:t>(REPLICATION)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6880" y="5951677"/>
            <a:ext cx="458660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GLOBAL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SCALING</a:t>
            </a:r>
            <a:r>
              <a:rPr dirty="0" sz="1550" spc="3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20">
                <a:solidFill>
                  <a:srgbClr val="FFFFFF"/>
                </a:solidFill>
                <a:latin typeface="Verdana"/>
                <a:cs typeface="Verdana"/>
              </a:rPr>
              <a:t>ARCHITECTURE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6587" y="1186953"/>
            <a:ext cx="696200" cy="695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46520" y="339729"/>
            <a:ext cx="1285205" cy="169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3863" y="137160"/>
            <a:ext cx="9125711" cy="941831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3591121" y="209838"/>
            <a:ext cx="8935720" cy="8089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181860" algn="l"/>
                <a:tab pos="4798695" algn="l"/>
                <a:tab pos="6017895" algn="l"/>
              </a:tabLst>
            </a:pPr>
            <a:r>
              <a:rPr dirty="0" sz="5150" spc="1325"/>
              <a:t>LLM</a:t>
            </a:r>
            <a:r>
              <a:rPr dirty="0" sz="5150"/>
              <a:t>	</a:t>
            </a:r>
            <a:r>
              <a:rPr dirty="0" sz="5150" spc="819"/>
              <a:t>API</a:t>
            </a:r>
            <a:r>
              <a:rPr dirty="0" sz="5150" spc="819">
                <a:latin typeface="Arial"/>
                <a:cs typeface="Arial"/>
              </a:rPr>
              <a:t>’</a:t>
            </a:r>
            <a:r>
              <a:rPr dirty="0" sz="5150" spc="819"/>
              <a:t>S</a:t>
            </a:r>
            <a:r>
              <a:rPr dirty="0" sz="5150"/>
              <a:t>	</a:t>
            </a:r>
            <a:r>
              <a:rPr dirty="0" sz="5150" spc="310"/>
              <a:t>IN</a:t>
            </a:r>
            <a:r>
              <a:rPr dirty="0" sz="5150"/>
              <a:t>	</a:t>
            </a:r>
            <a:r>
              <a:rPr dirty="0" sz="5150" spc="890"/>
              <a:t>CLOUD</a:t>
            </a:r>
            <a:endParaRPr sz="51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3356" y="8800469"/>
            <a:ext cx="1095374" cy="10953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15471" y="2197781"/>
            <a:ext cx="418671" cy="41783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9768" y="4834127"/>
            <a:ext cx="4450079" cy="3139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4954" y="2993439"/>
            <a:ext cx="189034" cy="1879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12453" y="1309595"/>
            <a:ext cx="10996295" cy="275717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850">
                <a:solidFill>
                  <a:srgbClr val="FFFFFF"/>
                </a:solidFill>
                <a:latin typeface="Lucida Sans Unicode"/>
                <a:cs typeface="Lucida Sans Unicode"/>
              </a:rPr>
              <a:t>Deploying</a:t>
            </a:r>
            <a:r>
              <a:rPr dirty="0" sz="28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90">
                <a:solidFill>
                  <a:srgbClr val="FFFFFF"/>
                </a:solidFill>
                <a:latin typeface="Lucida Sans Unicode"/>
                <a:cs typeface="Lucida Sans Unicode"/>
              </a:rPr>
              <a:t>AI</a:t>
            </a:r>
            <a:r>
              <a:rPr dirty="0" sz="28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60">
                <a:solidFill>
                  <a:srgbClr val="FFFFFF"/>
                </a:solidFill>
                <a:latin typeface="Lucida Sans Unicode"/>
                <a:cs typeface="Lucida Sans Unicode"/>
              </a:rPr>
              <a:t>Inference</a:t>
            </a:r>
            <a:r>
              <a:rPr dirty="0" sz="28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>
                <a:solidFill>
                  <a:srgbClr val="FFFFFF"/>
                </a:solidFill>
                <a:latin typeface="Lucida Sans Unicode"/>
                <a:cs typeface="Lucida Sans Unicode"/>
              </a:rPr>
              <a:t>Endpoints</a:t>
            </a:r>
            <a:r>
              <a:rPr dirty="0" sz="28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28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Lucida Sans Unicode"/>
                <a:cs typeface="Lucida Sans Unicode"/>
              </a:rPr>
              <a:t>Serverless</a:t>
            </a:r>
            <a:r>
              <a:rPr dirty="0" sz="2850" spc="-10">
                <a:solidFill>
                  <a:srgbClr val="FFFFFF"/>
                </a:solidFill>
                <a:latin typeface="Lucida Sans Unicode"/>
                <a:cs typeface="Lucida Sans Unicode"/>
              </a:rPr>
              <a:t> Functions</a:t>
            </a:r>
            <a:endParaRPr sz="28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10"/>
              </a:spcBef>
            </a:pP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Clients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60">
                <a:solidFill>
                  <a:srgbClr val="FFFFFF"/>
                </a:solidFill>
                <a:latin typeface="Lucida Sans Unicode"/>
                <a:cs typeface="Lucida Sans Unicode"/>
              </a:rPr>
              <a:t>(web/mobile/apps)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call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3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000" spc="45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70">
                <a:solidFill>
                  <a:srgbClr val="FFFFFF"/>
                </a:solidFill>
                <a:latin typeface="Lucida Sans Unicode"/>
                <a:cs typeface="Lucida Sans Unicode"/>
              </a:rPr>
              <a:t>backend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talks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14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LLM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6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returns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65">
                <a:solidFill>
                  <a:srgbClr val="FFFFFF"/>
                </a:solidFill>
                <a:latin typeface="Lucida Sans Unicode"/>
                <a:cs typeface="Lucida Sans Unicode"/>
              </a:rPr>
              <a:t>AI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Lucida Sans Unicode"/>
                <a:cs typeface="Lucida Sans Unicode"/>
              </a:rPr>
              <a:t>response.</a:t>
            </a:r>
            <a:endParaRPr sz="18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50">
              <a:latin typeface="Lucida Sans Unicode"/>
              <a:cs typeface="Lucida Sans Unicode"/>
            </a:endParaRPr>
          </a:p>
          <a:p>
            <a:pPr marL="12700" marR="3298825">
              <a:lnSpc>
                <a:spcPct val="113799"/>
              </a:lnSpc>
              <a:spcBef>
                <a:spcPts val="5"/>
              </a:spcBef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20">
                <a:solidFill>
                  <a:srgbClr val="FFFFFF"/>
                </a:solidFill>
                <a:latin typeface="Lucida Sans Unicode"/>
                <a:cs typeface="Lucida Sans Unicode"/>
              </a:rPr>
              <a:t>LLM</a:t>
            </a:r>
            <a:r>
              <a:rPr dirty="0" sz="16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send</a:t>
            </a: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8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6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prompt</a:t>
            </a: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(text),optional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5">
                <a:solidFill>
                  <a:srgbClr val="FFFFFF"/>
                </a:solidFill>
                <a:latin typeface="Lucida Sans Unicode"/>
                <a:cs typeface="Lucida Sans Unicode"/>
              </a:rPr>
              <a:t>parameters</a:t>
            </a:r>
            <a:r>
              <a:rPr dirty="0" sz="16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(temperature,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5">
                <a:solidFill>
                  <a:srgbClr val="FFFFFF"/>
                </a:solidFill>
                <a:latin typeface="Lucida Sans Unicode"/>
                <a:cs typeface="Lucida Sans Unicode"/>
              </a:rPr>
              <a:t>max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tokens)</a:t>
            </a:r>
            <a:endParaRPr sz="1650">
              <a:latin typeface="Lucida Sans Unicode"/>
              <a:cs typeface="Lucida Sans Unicode"/>
            </a:endParaRPr>
          </a:p>
          <a:p>
            <a:pPr marL="12700" marR="2993390">
              <a:lnSpc>
                <a:spcPct val="113799"/>
              </a:lnSpc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An </a:t>
            </a:r>
            <a:r>
              <a:rPr dirty="0" sz="1650" spc="-120">
                <a:solidFill>
                  <a:srgbClr val="FFFFFF"/>
                </a:solidFill>
                <a:latin typeface="Lucida Sans Unicode"/>
                <a:cs typeface="Lucida Sans Unicode"/>
              </a:rPr>
              <a:t>LLM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receive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8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5">
                <a:solidFill>
                  <a:srgbClr val="FFFFFF"/>
                </a:solidFill>
                <a:latin typeface="Lucida Sans Unicode"/>
                <a:cs typeface="Lucida Sans Unicode"/>
              </a:rPr>
              <a:t>generated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text,summaries,answers,code,chat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responses </a:t>
            </a:r>
            <a:r>
              <a:rPr dirty="0" sz="1650" spc="-95">
                <a:solidFill>
                  <a:srgbClr val="FFFFFF"/>
                </a:solidFill>
                <a:latin typeface="Lucida Sans Unicode"/>
                <a:cs typeface="Lucida Sans Unicode"/>
              </a:rPr>
              <a:t>Ex,.....OpenAI</a:t>
            </a:r>
            <a:r>
              <a:rPr dirty="0" sz="16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APIs,Azure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OpenAI,Amazon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Bedrock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0656" y="4853900"/>
            <a:ext cx="4373245" cy="38900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SERVERLESS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4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20">
                <a:solidFill>
                  <a:srgbClr val="FFFFFF"/>
                </a:solidFill>
                <a:latin typeface="Verdana"/>
                <a:cs typeface="Verdana"/>
              </a:rPr>
              <a:t>ARCHITECTURE</a:t>
            </a:r>
            <a:endParaRPr sz="1550">
              <a:latin typeface="Verdana"/>
              <a:cs typeface="Verdana"/>
            </a:endParaRPr>
          </a:p>
          <a:p>
            <a:pPr marL="173355" marR="514350">
              <a:lnSpc>
                <a:spcPct val="115100"/>
              </a:lnSpc>
              <a:spcBef>
                <a:spcPts val="1165"/>
              </a:spcBef>
            </a:pP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Clients</a:t>
            </a:r>
            <a:r>
              <a:rPr dirty="0" sz="16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20">
                <a:solidFill>
                  <a:srgbClr val="FFFFFF"/>
                </a:solidFill>
                <a:latin typeface="Lucida Sans Unicode"/>
                <a:cs typeface="Lucida Sans Unicode"/>
              </a:rPr>
              <a:t>(web/mobile/Client</a:t>
            </a:r>
            <a:r>
              <a:rPr dirty="0" sz="16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55">
                <a:solidFill>
                  <a:srgbClr val="FFFFFF"/>
                </a:solidFill>
                <a:latin typeface="Lucida Sans Unicode"/>
                <a:cs typeface="Lucida Sans Unicode"/>
              </a:rPr>
              <a:t>(Web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50">
                <a:solidFill>
                  <a:srgbClr val="FFFFFF"/>
                </a:solidFill>
                <a:latin typeface="Lucida Sans Unicode"/>
                <a:cs typeface="Lucida Sans Unicode"/>
              </a:rPr>
              <a:t>/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Mobile</a:t>
            </a:r>
            <a:r>
              <a:rPr dirty="0" sz="16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App)</a:t>
            </a:r>
            <a:endParaRPr sz="1650">
              <a:latin typeface="Lucida Sans Unicode"/>
              <a:cs typeface="Lucida Sans Unicode"/>
            </a:endParaRPr>
          </a:p>
          <a:p>
            <a:pPr marL="628015">
              <a:lnSpc>
                <a:spcPct val="100000"/>
              </a:lnSpc>
              <a:spcBef>
                <a:spcPts val="150"/>
              </a:spcBef>
            </a:pPr>
            <a:r>
              <a:rPr dirty="0" sz="1800" spc="720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1800">
              <a:latin typeface="Arial"/>
              <a:cs typeface="Arial"/>
            </a:endParaRPr>
          </a:p>
          <a:p>
            <a:pPr marL="173355">
              <a:lnSpc>
                <a:spcPct val="100000"/>
              </a:lnSpc>
              <a:spcBef>
                <a:spcPts val="270"/>
              </a:spcBef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10">
                <a:solidFill>
                  <a:srgbClr val="FFFFFF"/>
                </a:solidFill>
                <a:latin typeface="Lucida Sans Unicode"/>
                <a:cs typeface="Lucida Sans Unicode"/>
              </a:rPr>
              <a:t>Gateway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(HTTPS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endpoint)</a:t>
            </a:r>
            <a:endParaRPr sz="1650">
              <a:latin typeface="Lucida Sans Unicode"/>
              <a:cs typeface="Lucida Sans Unicode"/>
            </a:endParaRPr>
          </a:p>
          <a:p>
            <a:pPr marL="628015">
              <a:lnSpc>
                <a:spcPct val="100000"/>
              </a:lnSpc>
              <a:spcBef>
                <a:spcPts val="150"/>
              </a:spcBef>
            </a:pPr>
            <a:r>
              <a:rPr dirty="0" sz="1800" spc="720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1800">
              <a:latin typeface="Arial"/>
              <a:cs typeface="Arial"/>
            </a:endParaRPr>
          </a:p>
          <a:p>
            <a:pPr marL="230504" marR="1284605" indent="-57150">
              <a:lnSpc>
                <a:spcPts val="2280"/>
              </a:lnSpc>
              <a:spcBef>
                <a:spcPts val="95"/>
              </a:spcBef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Serverless</a:t>
            </a:r>
            <a:r>
              <a:rPr dirty="0" sz="1650" spc="2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Function </a:t>
            </a:r>
            <a:r>
              <a:rPr dirty="0" sz="1650" spc="120">
                <a:solidFill>
                  <a:srgbClr val="FFFFFF"/>
                </a:solidFill>
                <a:latin typeface="Lucida Sans Unicode"/>
                <a:cs typeface="Lucida Sans Unicode"/>
              </a:rPr>
              <a:t>(Lambda</a:t>
            </a:r>
            <a:r>
              <a:rPr dirty="0" sz="16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16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Azure</a:t>
            </a:r>
            <a:r>
              <a:rPr dirty="0" sz="165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Function)</a:t>
            </a:r>
            <a:endParaRPr sz="1650">
              <a:latin typeface="Lucida Sans Unicode"/>
              <a:cs typeface="Lucida Sans Unicode"/>
            </a:endParaRPr>
          </a:p>
          <a:p>
            <a:pPr marL="628015">
              <a:lnSpc>
                <a:spcPct val="100000"/>
              </a:lnSpc>
              <a:spcBef>
                <a:spcPts val="25"/>
              </a:spcBef>
            </a:pPr>
            <a:r>
              <a:rPr dirty="0" sz="1800" spc="720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1800">
              <a:latin typeface="Arial"/>
              <a:cs typeface="Arial"/>
            </a:endParaRPr>
          </a:p>
          <a:p>
            <a:pPr marL="173355">
              <a:lnSpc>
                <a:spcPct val="100000"/>
              </a:lnSpc>
              <a:spcBef>
                <a:spcPts val="270"/>
              </a:spcBef>
            </a:pPr>
            <a:r>
              <a:rPr dirty="0" sz="1650" spc="-110">
                <a:solidFill>
                  <a:srgbClr val="FFFFFF"/>
                </a:solidFill>
                <a:latin typeface="Lucida Sans Unicode"/>
                <a:cs typeface="Lucida Sans Unicode"/>
              </a:rPr>
              <a:t>LLM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(OpenAI</a:t>
            </a:r>
            <a:r>
              <a:rPr dirty="0" sz="16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16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Azure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Lucida Sans Unicode"/>
                <a:cs typeface="Lucida Sans Unicode"/>
              </a:rPr>
              <a:t>OpenAI)</a:t>
            </a:r>
            <a:endParaRPr sz="1650">
              <a:latin typeface="Lucida Sans Unicode"/>
              <a:cs typeface="Lucida Sans Unicode"/>
            </a:endParaRPr>
          </a:p>
          <a:p>
            <a:pPr marL="628015">
              <a:lnSpc>
                <a:spcPct val="100000"/>
              </a:lnSpc>
              <a:spcBef>
                <a:spcPts val="150"/>
              </a:spcBef>
            </a:pPr>
            <a:r>
              <a:rPr dirty="0" sz="1800" spc="720">
                <a:solidFill>
                  <a:srgbClr val="FFFFFF"/>
                </a:solidFill>
                <a:latin typeface="Arial"/>
                <a:cs typeface="Arial"/>
              </a:rPr>
              <a:t>↓</a:t>
            </a:r>
            <a:endParaRPr sz="1800">
              <a:latin typeface="Arial"/>
              <a:cs typeface="Arial"/>
            </a:endParaRPr>
          </a:p>
          <a:p>
            <a:pPr marL="173355">
              <a:lnSpc>
                <a:spcPct val="100000"/>
              </a:lnSpc>
              <a:spcBef>
                <a:spcPts val="120"/>
              </a:spcBef>
            </a:pP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Response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35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Client</a:t>
            </a:r>
            <a:endParaRPr sz="1650">
              <a:latin typeface="Lucida Sans Unicode"/>
              <a:cs typeface="Lucida Sans Unicode"/>
            </a:endParaRPr>
          </a:p>
          <a:p>
            <a:pPr marL="173355">
              <a:lnSpc>
                <a:spcPct val="100000"/>
              </a:lnSpc>
              <a:spcBef>
                <a:spcPts val="265"/>
              </a:spcBef>
            </a:pPr>
            <a:r>
              <a:rPr dirty="0" sz="1650" spc="-5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65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38465" y="5409643"/>
            <a:ext cx="76200" cy="761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38465" y="5695393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38465" y="5981143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386128" y="6262131"/>
            <a:ext cx="85725" cy="85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386128" y="6547880"/>
            <a:ext cx="85725" cy="85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386128" y="6833630"/>
            <a:ext cx="85725" cy="857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3873365" y="4972300"/>
            <a:ext cx="4272915" cy="202565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1650" spc="105" b="1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r>
              <a:rPr dirty="0" sz="165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50" b="1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650" spc="-1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75" b="1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endParaRPr sz="1650">
              <a:latin typeface="Trebuchet MS"/>
              <a:cs typeface="Trebuchet MS"/>
            </a:endParaRPr>
          </a:p>
          <a:p>
            <a:pPr marL="370205" marR="314960">
              <a:lnSpc>
                <a:spcPct val="113599"/>
              </a:lnSpc>
              <a:spcBef>
                <a:spcPts val="5"/>
              </a:spcBef>
            </a:pPr>
            <a:r>
              <a:rPr dirty="0" sz="1650" spc="-25">
                <a:solidFill>
                  <a:srgbClr val="FFFFFF"/>
                </a:solidFill>
                <a:latin typeface="Lucida Sans Unicode"/>
                <a:cs typeface="Lucida Sans Unicode"/>
              </a:rPr>
              <a:t>Horizontal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scaling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automatically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One function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instance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per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request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Combined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with:</a:t>
            </a:r>
            <a:endParaRPr sz="1650">
              <a:latin typeface="Lucida Sans Unicode"/>
              <a:cs typeface="Lucida Sans Unicode"/>
            </a:endParaRPr>
          </a:p>
          <a:p>
            <a:pPr marL="727710" marR="1675130">
              <a:lnSpc>
                <a:spcPct val="113599"/>
              </a:lnSpc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CDN</a:t>
            </a:r>
            <a:r>
              <a:rPr dirty="0" sz="16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(CloudFront) </a:t>
            </a: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Caching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(Redis)</a:t>
            </a:r>
            <a:endParaRPr sz="1650">
              <a:latin typeface="Lucida Sans Unicode"/>
              <a:cs typeface="Lucida Sans Unicode"/>
            </a:endParaRPr>
          </a:p>
          <a:p>
            <a:pPr marL="727710">
              <a:lnSpc>
                <a:spcPct val="100000"/>
              </a:lnSpc>
              <a:spcBef>
                <a:spcPts val="270"/>
              </a:spcBef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Async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queues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90">
                <a:solidFill>
                  <a:srgbClr val="FFFFFF"/>
                </a:solidFill>
                <a:latin typeface="Lucida Sans Unicode"/>
                <a:cs typeface="Lucida Sans Unicode"/>
              </a:rPr>
              <a:t>(SQS</a:t>
            </a:r>
            <a:r>
              <a:rPr dirty="0" sz="16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85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Bus)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091152" y="4908066"/>
            <a:ext cx="71120" cy="2738755"/>
          </a:xfrm>
          <a:custGeom>
            <a:avLst/>
            <a:gdLst/>
            <a:ahLst/>
            <a:cxnLst/>
            <a:rect l="l" t="t" r="r" b="b"/>
            <a:pathLst>
              <a:path w="71119" h="2738754">
                <a:moveTo>
                  <a:pt x="70989" y="2738256"/>
                </a:moveTo>
                <a:lnTo>
                  <a:pt x="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082287" y="4836764"/>
            <a:ext cx="19050" cy="3199765"/>
          </a:xfrm>
          <a:custGeom>
            <a:avLst/>
            <a:gdLst/>
            <a:ahLst/>
            <a:cxnLst/>
            <a:rect l="l" t="t" r="r" b="b"/>
            <a:pathLst>
              <a:path w="19050" h="3199765">
                <a:moveTo>
                  <a:pt x="19049" y="3199247"/>
                </a:moveTo>
                <a:lnTo>
                  <a:pt x="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28815" y="4953000"/>
            <a:ext cx="1847087" cy="31394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568342" y="4971827"/>
            <a:ext cx="177228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270">
                <a:solidFill>
                  <a:srgbClr val="FFFFFF"/>
                </a:solidFill>
                <a:latin typeface="Verdana"/>
                <a:cs typeface="Verdana"/>
              </a:rPr>
              <a:t>LIMITATIONS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24954" y="3559438"/>
            <a:ext cx="190500" cy="18923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94470" y="5579193"/>
            <a:ext cx="81773" cy="8177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94470" y="5885844"/>
            <a:ext cx="81773" cy="8177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94470" y="6192494"/>
            <a:ext cx="81773" cy="8177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702175" y="5417441"/>
            <a:ext cx="4528820" cy="9455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3025" marR="2146300" indent="-60960">
              <a:lnSpc>
                <a:spcPct val="114999"/>
              </a:lnSpc>
              <a:spcBef>
                <a:spcPts val="90"/>
              </a:spcBef>
            </a:pPr>
            <a:r>
              <a:rPr dirty="0" sz="1750" spc="55">
                <a:solidFill>
                  <a:srgbClr val="FFFFFF"/>
                </a:solidFill>
                <a:latin typeface="Lucida Sans Unicode"/>
                <a:cs typeface="Lucida Sans Unicode"/>
              </a:rPr>
              <a:t>Cold</a:t>
            </a:r>
            <a:r>
              <a:rPr dirty="0" sz="17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start</a:t>
            </a:r>
            <a:r>
              <a:rPr dirty="0" sz="17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65">
                <a:solidFill>
                  <a:srgbClr val="FFFFFF"/>
                </a:solidFill>
                <a:latin typeface="Lucida Sans Unicode"/>
                <a:cs typeface="Lucida Sans Unicode"/>
              </a:rPr>
              <a:t>latency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Execution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17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-10">
                <a:solidFill>
                  <a:srgbClr val="FFFFFF"/>
                </a:solidFill>
                <a:latin typeface="Lucida Sans Unicode"/>
                <a:cs typeface="Lucida Sans Unicode"/>
              </a:rPr>
              <a:t>limits</a:t>
            </a:r>
            <a:endParaRPr sz="1750">
              <a:latin typeface="Lucida Sans Unicode"/>
              <a:cs typeface="Lucida Sans Unicode"/>
            </a:endParaRPr>
          </a:p>
          <a:p>
            <a:pPr marL="132715">
              <a:lnSpc>
                <a:spcPct val="100000"/>
              </a:lnSpc>
              <a:spcBef>
                <a:spcPts val="315"/>
              </a:spcBef>
            </a:pP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60">
                <a:solidFill>
                  <a:srgbClr val="FFFFFF"/>
                </a:solidFill>
                <a:latin typeface="Lucida Sans Unicode"/>
                <a:cs typeface="Lucida Sans Unicode"/>
              </a:rPr>
              <a:t>ideal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-1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dirty="0" sz="17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65">
                <a:solidFill>
                  <a:srgbClr val="FFFFFF"/>
                </a:solidFill>
                <a:latin typeface="Lucida Sans Unicode"/>
                <a:cs typeface="Lucida Sans Unicode"/>
              </a:rPr>
              <a:t>large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>
                <a:solidFill>
                  <a:srgbClr val="FFFFFF"/>
                </a:solidFill>
                <a:latin typeface="Lucida Sans Unicode"/>
                <a:cs typeface="Lucida Sans Unicode"/>
              </a:rPr>
              <a:t>on-GPU</a:t>
            </a:r>
            <a:r>
              <a:rPr dirty="0" sz="17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Lucida Sans Unicode"/>
                <a:cs typeface="Lucida Sans Unicode"/>
              </a:rPr>
              <a:t>models</a:t>
            </a:r>
            <a:endParaRPr sz="17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735">
              <a:lnSpc>
                <a:spcPts val="1600"/>
              </a:lnSpc>
            </a:pPr>
            <a:fld id="{81D60167-4931-47E6-BA6A-407CBD079E47}" type="slidenum">
              <a:rPr dirty="0" spc="-335"/>
              <a:t>15</a:t>
            </a:fld>
          </a:p>
        </p:txBody>
      </p:sp>
      <p:sp>
        <p:nvSpPr>
          <p:cNvPr id="28" name="object 28"/>
          <p:cNvSpPr txBox="1"/>
          <p:nvPr/>
        </p:nvSpPr>
        <p:spPr>
          <a:xfrm>
            <a:off x="6378595" y="6679737"/>
            <a:ext cx="5240655" cy="296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50" spc="55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7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85" b="1">
                <a:solidFill>
                  <a:srgbClr val="FFFFFF"/>
                </a:solidFill>
                <a:latin typeface="Trebuchet MS"/>
                <a:cs typeface="Trebuchet MS"/>
              </a:rPr>
              <a:t>HOSTED</a:t>
            </a:r>
            <a:r>
              <a:rPr dirty="0" sz="17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b="1">
                <a:solidFill>
                  <a:srgbClr val="FFFFFF"/>
                </a:solidFill>
                <a:latin typeface="Trebuchet MS"/>
                <a:cs typeface="Trebuchet MS"/>
              </a:rPr>
              <a:t>LLM</a:t>
            </a:r>
            <a:r>
              <a:rPr dirty="0" sz="17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65" b="1">
                <a:solidFill>
                  <a:srgbClr val="FFFFFF"/>
                </a:solidFill>
                <a:latin typeface="Trebuchet MS"/>
                <a:cs typeface="Trebuchet MS"/>
              </a:rPr>
              <a:t>APIS,</a:t>
            </a:r>
            <a:r>
              <a:rPr dirty="0" sz="17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60" b="1">
                <a:solidFill>
                  <a:srgbClr val="FFFFFF"/>
                </a:solidFill>
                <a:latin typeface="Trebuchet MS"/>
                <a:cs typeface="Trebuchet MS"/>
              </a:rPr>
              <a:t>SERVERLESS</a:t>
            </a:r>
            <a:r>
              <a:rPr dirty="0" sz="17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105" b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7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-10" b="1">
                <a:solidFill>
                  <a:srgbClr val="FFFFFF"/>
                </a:solidFill>
                <a:latin typeface="Trebuchet MS"/>
                <a:cs typeface="Trebuchet MS"/>
              </a:rPr>
              <a:t>PERFECT.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3480170" y="4207236"/>
            <a:ext cx="10770870" cy="16643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750" spc="2155"/>
              <a:t>THANKYOU!</a:t>
            </a:r>
            <a:endParaRPr sz="107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19929" y="0"/>
            <a:ext cx="6968070" cy="6058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735">
              <a:lnSpc>
                <a:spcPts val="1600"/>
              </a:lnSpc>
            </a:pPr>
            <a:fld id="{81D60167-4931-47E6-BA6A-407CBD079E47}" type="slidenum">
              <a:rPr dirty="0" spc="-335"/>
              <a:t>15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199" y="1028700"/>
            <a:ext cx="8229599" cy="82295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496310" y="9495309"/>
            <a:ext cx="791845" cy="791845"/>
          </a:xfrm>
          <a:custGeom>
            <a:avLst/>
            <a:gdLst/>
            <a:ahLst/>
            <a:cxnLst/>
            <a:rect l="l" t="t" r="r" b="b"/>
            <a:pathLst>
              <a:path w="791844" h="791845">
                <a:moveTo>
                  <a:pt x="791689" y="791689"/>
                </a:moveTo>
                <a:lnTo>
                  <a:pt x="0" y="791689"/>
                </a:lnTo>
                <a:lnTo>
                  <a:pt x="0" y="0"/>
                </a:lnTo>
                <a:lnTo>
                  <a:pt x="791689" y="0"/>
                </a:lnTo>
                <a:lnTo>
                  <a:pt x="791689" y="791689"/>
                </a:lnTo>
                <a:close/>
              </a:path>
            </a:pathLst>
          </a:custGeom>
          <a:solidFill>
            <a:srgbClr val="2A52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11295" y="1197863"/>
            <a:ext cx="11192255" cy="3733799"/>
          </a:xfrm>
          <a:prstGeom prst="rect">
            <a:avLst/>
          </a:prstGeom>
        </p:spPr>
      </p:pic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3741511" y="976591"/>
            <a:ext cx="10805160" cy="3835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2352675">
              <a:lnSpc>
                <a:spcPct val="116300"/>
              </a:lnSpc>
              <a:spcBef>
                <a:spcPts val="95"/>
              </a:spcBef>
            </a:pPr>
            <a:r>
              <a:rPr dirty="0" sz="10750" spc="1895"/>
              <a:t>CLOUD </a:t>
            </a:r>
            <a:r>
              <a:rPr dirty="0" sz="10750" spc="1945"/>
              <a:t>COMPUTING</a:t>
            </a:r>
            <a:endParaRPr sz="10750"/>
          </a:p>
        </p:txBody>
      </p:sp>
      <p:sp>
        <p:nvSpPr>
          <p:cNvPr id="12" name="object 12"/>
          <p:cNvSpPr txBox="1"/>
          <p:nvPr/>
        </p:nvSpPr>
        <p:spPr>
          <a:xfrm>
            <a:off x="17683052" y="9769940"/>
            <a:ext cx="418465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z="1550" spc="525">
                <a:solidFill>
                  <a:srgbClr val="FFFFFF"/>
                </a:solidFill>
                <a:latin typeface="Verdana"/>
                <a:cs typeface="Verdana"/>
              </a:rPr>
              <a:t>02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7577" y="8356874"/>
            <a:ext cx="5255260" cy="2863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00" spc="345">
                <a:solidFill>
                  <a:srgbClr val="FFFFFF"/>
                </a:solidFill>
                <a:latin typeface="Verdana"/>
                <a:cs typeface="Verdana"/>
              </a:rPr>
              <a:t>SELECTED</a:t>
            </a:r>
            <a:r>
              <a:rPr dirty="0" sz="1700" spc="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355">
                <a:solidFill>
                  <a:srgbClr val="FFFFFF"/>
                </a:solidFill>
                <a:latin typeface="Verdana"/>
                <a:cs typeface="Verdana"/>
              </a:rPr>
              <a:t>ROLE</a:t>
            </a:r>
            <a:r>
              <a:rPr dirty="0" sz="1700" spc="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dirty="0" sz="1700" spc="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305">
                <a:solidFill>
                  <a:srgbClr val="FFFFFF"/>
                </a:solidFill>
                <a:latin typeface="Verdana"/>
                <a:cs typeface="Verdana"/>
              </a:rPr>
              <a:t>CLOUD</a:t>
            </a:r>
            <a:r>
              <a:rPr dirty="0" sz="1700" spc="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700" spc="270">
                <a:solidFill>
                  <a:srgbClr val="FFFFFF"/>
                </a:solidFill>
                <a:latin typeface="Verdana"/>
                <a:cs typeface="Verdana"/>
              </a:rPr>
              <a:t>ENGINEER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6297" y="7530637"/>
            <a:ext cx="130683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64490" algn="l"/>
                <a:tab pos="734695" algn="l"/>
                <a:tab pos="1123950" algn="l"/>
              </a:tabLst>
            </a:pP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42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44078" y="7530637"/>
            <a:ext cx="349377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47015" algn="l"/>
                <a:tab pos="587375" algn="l"/>
                <a:tab pos="956944" algn="l"/>
                <a:tab pos="1303020" algn="l"/>
                <a:tab pos="1536700" algn="l"/>
                <a:tab pos="1878330" algn="l"/>
                <a:tab pos="2224405" algn="l"/>
                <a:tab pos="2594610" algn="l"/>
                <a:tab pos="2927350" algn="l"/>
                <a:tab pos="3297554" algn="l"/>
              </a:tabLst>
            </a:pPr>
            <a:r>
              <a:rPr dirty="0" sz="1550" spc="-5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18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-5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4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1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49121" y="7530637"/>
            <a:ext cx="21336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5926" y="9323637"/>
            <a:ext cx="4177029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415">
                <a:solidFill>
                  <a:srgbClr val="FFFFFF"/>
                </a:solidFill>
                <a:latin typeface="Verdana"/>
                <a:cs typeface="Verdana"/>
              </a:rPr>
              <a:t>TASK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-31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15">
                <a:solidFill>
                  <a:srgbClr val="FFFFFF"/>
                </a:solidFill>
                <a:latin typeface="Verdana"/>
                <a:cs typeface="Verdana"/>
              </a:rPr>
              <a:t>:TOPIC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45">
                <a:solidFill>
                  <a:srgbClr val="FFFFFF"/>
                </a:solidFill>
                <a:latin typeface="Verdana"/>
                <a:cs typeface="Verdana"/>
              </a:rPr>
              <a:t>PRESENTATION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199" y="1028700"/>
            <a:ext cx="8229599" cy="82295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496310" y="9495309"/>
            <a:ext cx="791845" cy="791845"/>
          </a:xfrm>
          <a:custGeom>
            <a:avLst/>
            <a:gdLst/>
            <a:ahLst/>
            <a:cxnLst/>
            <a:rect l="l" t="t" r="r" b="b"/>
            <a:pathLst>
              <a:path w="791844" h="791845">
                <a:moveTo>
                  <a:pt x="791689" y="791689"/>
                </a:moveTo>
                <a:lnTo>
                  <a:pt x="0" y="791689"/>
                </a:lnTo>
                <a:lnTo>
                  <a:pt x="0" y="0"/>
                </a:lnTo>
                <a:lnTo>
                  <a:pt x="791689" y="0"/>
                </a:lnTo>
                <a:lnTo>
                  <a:pt x="791689" y="791689"/>
                </a:lnTo>
                <a:close/>
              </a:path>
            </a:pathLst>
          </a:custGeom>
          <a:solidFill>
            <a:srgbClr val="2A52A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0423" y="1203959"/>
            <a:ext cx="5580887" cy="896111"/>
          </a:xfrm>
          <a:prstGeom prst="rect">
            <a:avLst/>
          </a:prstGeom>
        </p:spPr>
      </p:pic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2741467" y="1240154"/>
            <a:ext cx="5384165" cy="7956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10"/>
              <a:t>OBJECTIVES</a:t>
            </a:r>
          </a:p>
        </p:txBody>
      </p:sp>
      <p:sp>
        <p:nvSpPr>
          <p:cNvPr id="7" name="object 7"/>
          <p:cNvSpPr/>
          <p:nvPr/>
        </p:nvSpPr>
        <p:spPr>
          <a:xfrm>
            <a:off x="3004409" y="467698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34733" y="4601806"/>
          <a:ext cx="7359650" cy="753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625"/>
                <a:gridCol w="350520"/>
                <a:gridCol w="337185"/>
                <a:gridCol w="332740"/>
                <a:gridCol w="318770"/>
                <a:gridCol w="321944"/>
                <a:gridCol w="330835"/>
                <a:gridCol w="311785"/>
                <a:gridCol w="347344"/>
                <a:gridCol w="311784"/>
                <a:gridCol w="344804"/>
                <a:gridCol w="363220"/>
                <a:gridCol w="331470"/>
                <a:gridCol w="337820"/>
                <a:gridCol w="345439"/>
                <a:gridCol w="330200"/>
                <a:gridCol w="332104"/>
                <a:gridCol w="469900"/>
                <a:gridCol w="506729"/>
                <a:gridCol w="351790"/>
                <a:gridCol w="295275"/>
              </a:tblGrid>
              <a:tr h="238760">
                <a:tc>
                  <a:txBody>
                    <a:bodyPr/>
                    <a:lstStyle/>
                    <a:p>
                      <a:pPr marL="31750">
                        <a:lnSpc>
                          <a:spcPts val="1500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6670">
                        <a:lnSpc>
                          <a:spcPts val="1500"/>
                        </a:lnSpc>
                      </a:pPr>
                      <a:r>
                        <a:rPr dirty="0" sz="1550" spc="40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X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500"/>
                        </a:lnSpc>
                      </a:pPr>
                      <a:r>
                        <a:rPr dirty="0" sz="1550" spc="4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0955">
                        <a:lnSpc>
                          <a:spcPts val="1500"/>
                        </a:lnSpc>
                      </a:pPr>
                      <a:r>
                        <a:rPr dirty="0" sz="1550" spc="38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500"/>
                        </a:lnSpc>
                      </a:pPr>
                      <a:r>
                        <a:rPr dirty="0" sz="1550" spc="21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500"/>
                        </a:lnSpc>
                      </a:pPr>
                      <a:r>
                        <a:rPr dirty="0" sz="1550" spc="3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500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ts val="1500"/>
                        </a:lnSpc>
                      </a:pPr>
                      <a:r>
                        <a:rPr dirty="0" sz="1550" spc="3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1590">
                        <a:lnSpc>
                          <a:spcPts val="1500"/>
                        </a:lnSpc>
                      </a:pPr>
                      <a:r>
                        <a:rPr dirty="0" sz="1550" spc="5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V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6034">
                        <a:lnSpc>
                          <a:spcPts val="1500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500"/>
                        </a:lnSpc>
                      </a:pPr>
                      <a:r>
                        <a:rPr dirty="0" sz="1550" spc="3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ts val="1500"/>
                        </a:lnSpc>
                      </a:pPr>
                      <a:r>
                        <a:rPr dirty="0" sz="1550" spc="38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500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500"/>
                        </a:lnSpc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500"/>
                        </a:lnSpc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500"/>
                        </a:lnSpc>
                      </a:pPr>
                      <a:r>
                        <a:rPr dirty="0" sz="1550" spc="5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500"/>
                        </a:lnSpc>
                      </a:pPr>
                      <a:r>
                        <a:rPr dirty="0" sz="1550" spc="2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500"/>
                        </a:lnSpc>
                      </a:pPr>
                      <a:r>
                        <a:rPr dirty="0" sz="1550" spc="1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275590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</a:pPr>
                      <a:r>
                        <a:rPr dirty="0" sz="1550" spc="2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4765">
                        <a:lnSpc>
                          <a:spcPts val="1795"/>
                        </a:lnSpc>
                      </a:pPr>
                      <a:r>
                        <a:rPr dirty="0" sz="1550" spc="21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620">
                        <a:lnSpc>
                          <a:spcPts val="1795"/>
                        </a:lnSpc>
                      </a:pPr>
                      <a:r>
                        <a:rPr dirty="0" sz="1550" spc="2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ts val="1795"/>
                        </a:lnSpc>
                      </a:pPr>
                      <a:r>
                        <a:rPr dirty="0" sz="1550" spc="47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1795"/>
                        </a:lnSpc>
                      </a:pPr>
                      <a:r>
                        <a:rPr dirty="0" sz="1550" spc="5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ts val="1795"/>
                        </a:lnSpc>
                      </a:pPr>
                      <a:r>
                        <a:rPr dirty="0" sz="1550" spc="-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795"/>
                        </a:lnSpc>
                      </a:pPr>
                      <a:r>
                        <a:rPr dirty="0" sz="1550" spc="2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795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6195">
                        <a:lnSpc>
                          <a:spcPts val="1795"/>
                        </a:lnSpc>
                      </a:pPr>
                      <a:r>
                        <a:rPr dirty="0" sz="1550" spc="3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dirty="0" sz="1550" spc="14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-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0480">
                        <a:lnSpc>
                          <a:spcPts val="1795"/>
                        </a:lnSpc>
                      </a:pPr>
                      <a:r>
                        <a:rPr dirty="0" sz="1550" spc="3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B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5400">
                        <a:lnSpc>
                          <a:spcPts val="1795"/>
                        </a:lnSpc>
                      </a:pPr>
                      <a:r>
                        <a:rPr dirty="0" sz="1550" spc="5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795"/>
                        </a:lnSpc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5400">
                        <a:lnSpc>
                          <a:spcPts val="1795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4290">
                        <a:lnSpc>
                          <a:spcPts val="1795"/>
                        </a:lnSpc>
                      </a:pPr>
                      <a:r>
                        <a:rPr dirty="0" sz="1550" spc="1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38760">
                <a:tc>
                  <a:txBody>
                    <a:bodyPr/>
                    <a:lstStyle/>
                    <a:p>
                      <a:pPr marL="31750">
                        <a:lnSpc>
                          <a:spcPts val="1780"/>
                        </a:lnSpc>
                      </a:pPr>
                      <a:r>
                        <a:rPr dirty="0" sz="1550" spc="5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780"/>
                        </a:lnSpc>
                      </a:pPr>
                      <a:r>
                        <a:rPr dirty="0" sz="1550" spc="3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6034">
                        <a:lnSpc>
                          <a:spcPts val="1780"/>
                        </a:lnSpc>
                      </a:pPr>
                      <a:r>
                        <a:rPr dirty="0" sz="1550" spc="2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8575">
                        <a:lnSpc>
                          <a:spcPts val="1780"/>
                        </a:lnSpc>
                      </a:pPr>
                      <a:r>
                        <a:rPr dirty="0" sz="1550" spc="18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ts val="1780"/>
                        </a:lnSpc>
                      </a:pPr>
                      <a:r>
                        <a:rPr dirty="0" sz="1550" spc="-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1780"/>
                        </a:lnSpc>
                      </a:pPr>
                      <a:r>
                        <a:rPr dirty="0" sz="1550" spc="47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780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780"/>
                        </a:lnSpc>
                      </a:pPr>
                      <a:r>
                        <a:rPr dirty="0" sz="1550" spc="2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780"/>
                        </a:lnSpc>
                      </a:pPr>
                      <a:r>
                        <a:rPr dirty="0" sz="1550" spc="47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780"/>
                        </a:lnSpc>
                      </a:pPr>
                      <a:r>
                        <a:rPr dirty="0" sz="1550" spc="27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U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ts val="1780"/>
                        </a:lnSpc>
                      </a:pPr>
                      <a:r>
                        <a:rPr dirty="0" sz="1550" spc="3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ts val="1780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7145">
                        <a:lnSpc>
                          <a:spcPts val="1780"/>
                        </a:lnSpc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004409" y="592248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134733" y="5847310"/>
          <a:ext cx="7148195" cy="753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720"/>
                <a:gridCol w="333375"/>
                <a:gridCol w="338455"/>
                <a:gridCol w="288290"/>
                <a:gridCol w="330834"/>
                <a:gridCol w="415925"/>
                <a:gridCol w="349250"/>
                <a:gridCol w="433069"/>
                <a:gridCol w="352425"/>
                <a:gridCol w="357505"/>
                <a:gridCol w="636904"/>
                <a:gridCol w="358140"/>
                <a:gridCol w="351154"/>
                <a:gridCol w="305435"/>
                <a:gridCol w="333375"/>
                <a:gridCol w="349250"/>
                <a:gridCol w="341629"/>
                <a:gridCol w="712469"/>
                <a:gridCol w="184150"/>
              </a:tblGrid>
              <a:tr h="201295">
                <a:tc>
                  <a:txBody>
                    <a:bodyPr/>
                    <a:lstStyle/>
                    <a:p>
                      <a:pPr marL="31750">
                        <a:lnSpc>
                          <a:spcPts val="1490"/>
                        </a:lnSpc>
                      </a:pPr>
                      <a:r>
                        <a:rPr dirty="0" sz="1550" spc="27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U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490"/>
                        </a:lnSpc>
                      </a:pPr>
                      <a:r>
                        <a:rPr dirty="0" sz="1550" spc="2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2545">
                        <a:lnSpc>
                          <a:spcPts val="1490"/>
                        </a:lnSpc>
                      </a:pPr>
                      <a:r>
                        <a:rPr dirty="0" sz="1550" spc="1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1490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47320">
                        <a:lnSpc>
                          <a:spcPts val="1490"/>
                        </a:lnSpc>
                        <a:tabLst>
                          <a:tab pos="494030" algn="l"/>
                        </a:tabLst>
                      </a:pPr>
                      <a:r>
                        <a:rPr dirty="0" sz="1550" spc="3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490"/>
                        </a:lnSpc>
                      </a:pPr>
                      <a:r>
                        <a:rPr dirty="0" sz="1550" spc="47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490"/>
                        </a:lnSpc>
                      </a:pPr>
                      <a:r>
                        <a:rPr dirty="0" sz="1550" spc="5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1490"/>
                        </a:lnSpc>
                      </a:pPr>
                      <a:r>
                        <a:rPr dirty="0" sz="1550" spc="2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1490"/>
                        </a:lnSpc>
                      </a:pPr>
                      <a:r>
                        <a:rPr dirty="0" sz="1550" spc="1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0035" marR="3175">
                        <a:lnSpc>
                          <a:spcPts val="1490"/>
                        </a:lnSpc>
                      </a:pPr>
                      <a:r>
                        <a:rPr dirty="0" sz="1550" spc="1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ts val="1490"/>
                        </a:lnSpc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90"/>
                        </a:lnSpc>
                      </a:pPr>
                      <a:r>
                        <a:rPr dirty="0" sz="1550" spc="5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V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 marL="5715">
                        <a:lnSpc>
                          <a:spcPts val="1490"/>
                        </a:lnSpc>
                        <a:tabLst>
                          <a:tab pos="358775" algn="l"/>
                          <a:tab pos="699770" algn="l"/>
                          <a:tab pos="1089025" algn="l"/>
                        </a:tabLst>
                      </a:pPr>
                      <a:r>
                        <a:rPr dirty="0" sz="1550" spc="21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4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4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490"/>
                        </a:lnSpc>
                        <a:tabLst>
                          <a:tab pos="443230" algn="l"/>
                        </a:tabLst>
                      </a:pPr>
                      <a:r>
                        <a:rPr dirty="0" sz="1550" spc="2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459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490"/>
                        </a:lnSpc>
                      </a:pPr>
                      <a:r>
                        <a:rPr dirty="0" sz="1550" spc="-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,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313055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364490" algn="l"/>
                        </a:tabLst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349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2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27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U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3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 gridSpan="3"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365760" algn="l"/>
                          <a:tab pos="715010" algn="l"/>
                          <a:tab pos="1071880" algn="l"/>
                        </a:tabLst>
                      </a:pPr>
                      <a:r>
                        <a:rPr dirty="0" sz="1550" spc="-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47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5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-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,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5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 marL="41910" marR="3175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394335" algn="l"/>
                        </a:tabLst>
                      </a:pPr>
                      <a:r>
                        <a:rPr dirty="0" sz="1550" spc="2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1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5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Y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47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 grid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550" spc="4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2857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8760">
                <a:tc gridSpan="2">
                  <a:txBody>
                    <a:bodyPr/>
                    <a:lstStyle/>
                    <a:p>
                      <a:pPr marL="31750">
                        <a:lnSpc>
                          <a:spcPts val="1780"/>
                        </a:lnSpc>
                        <a:tabLst>
                          <a:tab pos="375920" algn="l"/>
                        </a:tabLst>
                      </a:pPr>
                      <a:r>
                        <a:rPr dirty="0" sz="1550" spc="1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1430">
                        <a:lnSpc>
                          <a:spcPts val="1780"/>
                        </a:lnSpc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780"/>
                        </a:lnSpc>
                      </a:pPr>
                      <a:r>
                        <a:rPr dirty="0" sz="1550" spc="-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3335">
                        <a:lnSpc>
                          <a:spcPts val="1780"/>
                        </a:lnSpc>
                      </a:pPr>
                      <a:r>
                        <a:rPr dirty="0" sz="1550" spc="2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28575">
                        <a:lnSpc>
                          <a:spcPts val="1780"/>
                        </a:lnSpc>
                        <a:tabLst>
                          <a:tab pos="656590" algn="l"/>
                          <a:tab pos="989330" algn="l"/>
                        </a:tabLst>
                      </a:pPr>
                      <a:r>
                        <a:rPr dirty="0" sz="1550" spc="2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2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21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1780"/>
                        </a:lnSpc>
                      </a:pPr>
                      <a:r>
                        <a:rPr dirty="0" sz="1550" spc="2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1780"/>
                        </a:lnSpc>
                      </a:pPr>
                      <a:r>
                        <a:rPr dirty="0" sz="1550" spc="2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ts val="1780"/>
                        </a:lnSpc>
                        <a:tabLst>
                          <a:tab pos="450215" algn="l"/>
                        </a:tabLst>
                      </a:pPr>
                      <a:r>
                        <a:rPr dirty="0" sz="1550" spc="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dirty="0" sz="155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550" spc="42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ts val="1780"/>
                        </a:lnSpc>
                      </a:pPr>
                      <a:r>
                        <a:rPr dirty="0" sz="1550" spc="47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780"/>
                        </a:lnSpc>
                      </a:pPr>
                      <a:r>
                        <a:rPr dirty="0" sz="1550" spc="2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5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3004409" y="273410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53783" y="2561747"/>
            <a:ext cx="3336925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  <a:tabLst>
                <a:tab pos="345440" algn="l"/>
                <a:tab pos="697865" algn="l"/>
                <a:tab pos="1058545" algn="l"/>
                <a:tab pos="1087120" algn="l"/>
                <a:tab pos="1389380" algn="l"/>
                <a:tab pos="1428115" algn="l"/>
                <a:tab pos="1735455" algn="l"/>
                <a:tab pos="1777364" algn="l"/>
                <a:tab pos="2068830" algn="l"/>
                <a:tab pos="2126615" algn="l"/>
                <a:tab pos="2360295" algn="l"/>
                <a:tab pos="2418080" algn="l"/>
                <a:tab pos="2712720" algn="l"/>
                <a:tab pos="2787650" algn="l"/>
                <a:tab pos="3140075" algn="l"/>
              </a:tabLst>
            </a:pP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-4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-4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4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4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190">
                <a:solidFill>
                  <a:srgbClr val="FFFFFF"/>
                </a:solidFill>
                <a:latin typeface="Verdana"/>
                <a:cs typeface="Verdana"/>
              </a:rPr>
              <a:t>D </a:t>
            </a:r>
            <a:r>
              <a:rPr dirty="0" sz="1550" spc="2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1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42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4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4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-5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0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524" y="2561747"/>
            <a:ext cx="4062095" cy="57785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438784">
              <a:lnSpc>
                <a:spcPct val="100000"/>
              </a:lnSpc>
              <a:spcBef>
                <a:spcPts val="405"/>
              </a:spcBef>
              <a:tabLst>
                <a:tab pos="771525" algn="l"/>
                <a:tab pos="1097280" algn="l"/>
                <a:tab pos="1449705" algn="l"/>
                <a:tab pos="1798955" algn="l"/>
              </a:tabLst>
            </a:pPr>
            <a:r>
              <a:rPr dirty="0" sz="1550" spc="2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04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1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  <a:tabLst>
                <a:tab pos="343535" algn="l"/>
                <a:tab pos="692150" algn="l"/>
                <a:tab pos="1044575" algn="l"/>
                <a:tab pos="1389380" algn="l"/>
                <a:tab pos="1758950" algn="l"/>
                <a:tab pos="2148205" algn="l"/>
                <a:tab pos="2479675" algn="l"/>
                <a:tab pos="2832100" algn="l"/>
                <a:tab pos="3181350" algn="l"/>
                <a:tab pos="3550920" algn="l"/>
                <a:tab pos="3876675" algn="l"/>
              </a:tabLst>
            </a:pPr>
            <a:r>
              <a:rPr dirty="0" sz="1550" spc="39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1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42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47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04409" y="37077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927487" y="3569369"/>
            <a:ext cx="159702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82270" algn="l"/>
                <a:tab pos="718820" algn="l"/>
                <a:tab pos="1067435" algn="l"/>
                <a:tab pos="1414145" algn="l"/>
              </a:tabLst>
            </a:pP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54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84987" y="9769940"/>
            <a:ext cx="414655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z="1550" spc="509">
                <a:solidFill>
                  <a:srgbClr val="FFFFFF"/>
                </a:solidFill>
                <a:latin typeface="Verdana"/>
                <a:cs typeface="Verdana"/>
              </a:rPr>
              <a:t>03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53783" y="3535346"/>
            <a:ext cx="1589405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  <a:tabLst>
                <a:tab pos="338455" algn="l"/>
                <a:tab pos="669290" algn="l"/>
                <a:tab pos="697865" algn="l"/>
                <a:tab pos="1038860" algn="l"/>
                <a:tab pos="1385570" algn="l"/>
              </a:tabLst>
            </a:pP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N </a:t>
            </a:r>
            <a:r>
              <a:rPr dirty="0" sz="1550" spc="2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-5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6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3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-5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91849" y="3535346"/>
            <a:ext cx="2724785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362585">
              <a:lnSpc>
                <a:spcPct val="116900"/>
              </a:lnSpc>
              <a:spcBef>
                <a:spcPts val="90"/>
              </a:spcBef>
              <a:tabLst>
                <a:tab pos="345440" algn="l"/>
                <a:tab pos="676275" algn="l"/>
                <a:tab pos="744855" algn="l"/>
                <a:tab pos="1022985" algn="l"/>
                <a:tab pos="1196975" algn="l"/>
                <a:tab pos="1392555" algn="l"/>
                <a:tab pos="1626235" algn="l"/>
                <a:tab pos="1805939" algn="l"/>
                <a:tab pos="1958975" algn="l"/>
                <a:tab pos="2175510" algn="l"/>
                <a:tab pos="2289810" algn="l"/>
                <a:tab pos="2527935" algn="l"/>
              </a:tabLst>
            </a:pP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70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190">
                <a:solidFill>
                  <a:srgbClr val="FFFFFF"/>
                </a:solidFill>
                <a:latin typeface="Verdana"/>
                <a:cs typeface="Verdana"/>
              </a:rPr>
              <a:t>D </a:t>
            </a:r>
            <a:r>
              <a:rPr dirty="0" sz="1550" spc="2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32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52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-5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550" spc="21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55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dirty="0" sz="1550" spc="23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434" y="2600866"/>
            <a:ext cx="696200" cy="695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434" y="4976563"/>
            <a:ext cx="696200" cy="695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2342" y="2040065"/>
            <a:ext cx="8334374" cy="6896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3959" y="530352"/>
            <a:ext cx="5266943" cy="1703831"/>
          </a:xfrm>
          <a:prstGeom prst="rect">
            <a:avLst/>
          </a:prstGeom>
        </p:spPr>
      </p:pic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1310896" y="508201"/>
            <a:ext cx="5088255" cy="16637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dirty="0" spc="875"/>
              <a:t>CLOUD </a:t>
            </a:r>
            <a:r>
              <a:rPr dirty="0" spc="905"/>
              <a:t>COMPUTING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1551" y="2758439"/>
            <a:ext cx="3218687" cy="8656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1551" y="5135879"/>
            <a:ext cx="3304031" cy="58826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50849" y="5119234"/>
            <a:ext cx="3229610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1550" spc="260">
                <a:solidFill>
                  <a:srgbClr val="FFFFFF"/>
                </a:solidFill>
                <a:latin typeface="Verdana"/>
                <a:cs typeface="Verdana"/>
              </a:rPr>
              <a:t>ON-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DEMAND</a:t>
            </a:r>
            <a:r>
              <a:rPr dirty="0" sz="1550" spc="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10">
                <a:solidFill>
                  <a:srgbClr val="FFFFFF"/>
                </a:solidFill>
                <a:latin typeface="Verdana"/>
                <a:cs typeface="Verdana"/>
              </a:rPr>
              <a:t>RESOURCE </a:t>
            </a:r>
            <a:r>
              <a:rPr dirty="0" sz="1550" spc="225">
                <a:solidFill>
                  <a:srgbClr val="FFFFFF"/>
                </a:solidFill>
                <a:latin typeface="Verdana"/>
                <a:cs typeface="Verdana"/>
              </a:rPr>
              <a:t>PROVISIONING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1551" y="3947159"/>
            <a:ext cx="3133343" cy="58826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550849" y="2743537"/>
            <a:ext cx="3144520" cy="17659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1550" spc="290">
                <a:solidFill>
                  <a:srgbClr val="FFFFFF"/>
                </a:solidFill>
                <a:latin typeface="Verdana"/>
                <a:cs typeface="Verdana"/>
              </a:rPr>
              <a:t>RENTING</a:t>
            </a:r>
            <a:r>
              <a:rPr dirty="0" sz="1550" spc="3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COMPUTING </a:t>
            </a:r>
            <a:r>
              <a:rPr dirty="0" sz="1550" spc="315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dirty="0" sz="1550" spc="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85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4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1550" spc="320">
                <a:solidFill>
                  <a:srgbClr val="FFFFFF"/>
                </a:solidFill>
                <a:latin typeface="Verdana"/>
                <a:cs typeface="Verdana"/>
              </a:rPr>
              <a:t>INTERNET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1550">
              <a:latin typeface="Verdana"/>
              <a:cs typeface="Verdana"/>
            </a:endParaRPr>
          </a:p>
          <a:p>
            <a:pPr marL="12700" marR="83820">
              <a:lnSpc>
                <a:spcPct val="116900"/>
              </a:lnSpc>
            </a:pP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40">
                <a:solidFill>
                  <a:srgbClr val="FFFFFF"/>
                </a:solidFill>
                <a:latin typeface="Verdana"/>
                <a:cs typeface="Verdana"/>
              </a:rPr>
              <a:t>PHYSICAL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SERVER </a:t>
            </a:r>
            <a:r>
              <a:rPr dirty="0" sz="1550" spc="375">
                <a:solidFill>
                  <a:srgbClr val="FFFFFF"/>
                </a:solidFill>
                <a:latin typeface="Verdana"/>
                <a:cs typeface="Verdana"/>
              </a:rPr>
              <a:t>OWNED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434" y="6168597"/>
            <a:ext cx="696200" cy="6959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0434" y="3788714"/>
            <a:ext cx="696200" cy="6959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11551" y="6327647"/>
            <a:ext cx="3523487" cy="58826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50849" y="6311268"/>
            <a:ext cx="3452495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1550" spc="450">
                <a:solidFill>
                  <a:srgbClr val="FFFFFF"/>
                </a:solidFill>
                <a:latin typeface="Verdana"/>
                <a:cs typeface="Verdana"/>
              </a:rPr>
              <a:t>PAY-</a:t>
            </a:r>
            <a:r>
              <a:rPr dirty="0" sz="1550" spc="345">
                <a:solidFill>
                  <a:srgbClr val="FFFFFF"/>
                </a:solidFill>
                <a:latin typeface="Verdana"/>
                <a:cs typeface="Verdana"/>
              </a:rPr>
              <a:t>AS-</a:t>
            </a:r>
            <a:r>
              <a:rPr dirty="0" sz="1550" spc="340">
                <a:solidFill>
                  <a:srgbClr val="FFFFFF"/>
                </a:solidFill>
                <a:latin typeface="Verdana"/>
                <a:cs typeface="Verdana"/>
              </a:rPr>
              <a:t>YOU-</a:t>
            </a:r>
            <a:r>
              <a:rPr dirty="0" sz="1550" spc="254">
                <a:solidFill>
                  <a:srgbClr val="FFFFFF"/>
                </a:solidFill>
                <a:latin typeface="Verdana"/>
                <a:cs typeface="Verdana"/>
              </a:rPr>
              <a:t>GO</a:t>
            </a:r>
            <a:r>
              <a:rPr dirty="0" sz="1550" spc="3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04">
                <a:solidFill>
                  <a:srgbClr val="FFFFFF"/>
                </a:solidFill>
                <a:latin typeface="Verdana"/>
                <a:cs typeface="Verdana"/>
              </a:rPr>
              <a:t>PRICING </a:t>
            </a:r>
            <a:r>
              <a:rPr dirty="0" sz="1550" spc="335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11551" y="7516367"/>
            <a:ext cx="3639311" cy="58826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550849" y="7499622"/>
            <a:ext cx="3562985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1550" spc="405">
                <a:solidFill>
                  <a:srgbClr val="FFFFFF"/>
                </a:solidFill>
                <a:latin typeface="Verdana"/>
                <a:cs typeface="Verdana"/>
              </a:rPr>
              <a:t>SCALABLE</a:t>
            </a:r>
            <a:r>
              <a:rPr dirty="0" sz="1550" spc="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25">
                <a:solidFill>
                  <a:srgbClr val="FFFFFF"/>
                </a:solidFill>
                <a:latin typeface="Verdana"/>
                <a:cs typeface="Verdana"/>
              </a:rPr>
              <a:t>FLEXIBLE </a:t>
            </a:r>
            <a:r>
              <a:rPr dirty="0" sz="1550" spc="340">
                <a:solidFill>
                  <a:srgbClr val="FFFFFF"/>
                </a:solidFill>
                <a:latin typeface="Verdana"/>
                <a:cs typeface="Verdana"/>
              </a:rPr>
              <a:t>INFRASTRUCTURE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0434" y="7360631"/>
            <a:ext cx="696200" cy="69596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7677992" y="9769940"/>
            <a:ext cx="428625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z="1550" spc="565">
                <a:solidFill>
                  <a:srgbClr val="FFFFFF"/>
                </a:solidFill>
                <a:latin typeface="Verdana"/>
                <a:cs typeface="Verdana"/>
              </a:rPr>
              <a:t>04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7897" y="3518410"/>
            <a:ext cx="4268470" cy="5122545"/>
            <a:chOff x="2007897" y="3518410"/>
            <a:chExt cx="4268470" cy="5122545"/>
          </a:xfrm>
        </p:grpSpPr>
        <p:sp>
          <p:nvSpPr>
            <p:cNvPr id="3" name="object 3"/>
            <p:cNvSpPr/>
            <p:nvPr/>
          </p:nvSpPr>
          <p:spPr>
            <a:xfrm>
              <a:off x="2041406" y="3552132"/>
              <a:ext cx="4201795" cy="5054600"/>
            </a:xfrm>
            <a:custGeom>
              <a:avLst/>
              <a:gdLst/>
              <a:ahLst/>
              <a:cxnLst/>
              <a:rect l="l" t="t" r="r" b="b"/>
              <a:pathLst>
                <a:path w="4201795" h="5054600">
                  <a:moveTo>
                    <a:pt x="2380647" y="5054553"/>
                  </a:moveTo>
                  <a:lnTo>
                    <a:pt x="940178" y="5054553"/>
                  </a:lnTo>
                  <a:lnTo>
                    <a:pt x="556636" y="4671225"/>
                  </a:lnTo>
                  <a:lnTo>
                    <a:pt x="144708" y="4671225"/>
                  </a:lnTo>
                  <a:lnTo>
                    <a:pt x="0" y="4526516"/>
                  </a:lnTo>
                  <a:lnTo>
                    <a:pt x="0" y="3708849"/>
                  </a:lnTo>
                  <a:lnTo>
                    <a:pt x="268287" y="3440776"/>
                  </a:lnTo>
                  <a:lnTo>
                    <a:pt x="268287" y="575419"/>
                  </a:lnTo>
                  <a:lnTo>
                    <a:pt x="529103" y="307985"/>
                  </a:lnTo>
                  <a:lnTo>
                    <a:pt x="1376011" y="307985"/>
                  </a:lnTo>
                  <a:lnTo>
                    <a:pt x="1691254" y="0"/>
                  </a:lnTo>
                  <a:lnTo>
                    <a:pt x="2771872" y="0"/>
                  </a:lnTo>
                  <a:lnTo>
                    <a:pt x="2809863" y="37991"/>
                  </a:lnTo>
                  <a:lnTo>
                    <a:pt x="3083060" y="37991"/>
                  </a:lnTo>
                  <a:lnTo>
                    <a:pt x="3415377" y="370308"/>
                  </a:lnTo>
                  <a:lnTo>
                    <a:pt x="4083230" y="370308"/>
                  </a:lnTo>
                  <a:lnTo>
                    <a:pt x="4201243" y="483855"/>
                  </a:lnTo>
                  <a:lnTo>
                    <a:pt x="4191851" y="4428977"/>
                  </a:lnTo>
                  <a:lnTo>
                    <a:pt x="4144469" y="4476359"/>
                  </a:lnTo>
                  <a:lnTo>
                    <a:pt x="4144469" y="4579875"/>
                  </a:lnTo>
                  <a:lnTo>
                    <a:pt x="4004456" y="4719888"/>
                  </a:lnTo>
                  <a:lnTo>
                    <a:pt x="2699731" y="4719888"/>
                  </a:lnTo>
                  <a:lnTo>
                    <a:pt x="2690574" y="4729493"/>
                  </a:lnTo>
                  <a:lnTo>
                    <a:pt x="2123032" y="4729493"/>
                  </a:lnTo>
                  <a:lnTo>
                    <a:pt x="1796264" y="4729920"/>
                  </a:lnTo>
                  <a:lnTo>
                    <a:pt x="1533953" y="4992231"/>
                  </a:lnTo>
                  <a:lnTo>
                    <a:pt x="2440068" y="4992231"/>
                  </a:lnTo>
                  <a:lnTo>
                    <a:pt x="2380647" y="5054553"/>
                  </a:lnTo>
                  <a:close/>
                </a:path>
                <a:path w="4201795" h="5054600">
                  <a:moveTo>
                    <a:pt x="4083230" y="370308"/>
                  </a:moveTo>
                  <a:lnTo>
                    <a:pt x="3415377" y="370308"/>
                  </a:lnTo>
                  <a:lnTo>
                    <a:pt x="3415377" y="369881"/>
                  </a:lnTo>
                  <a:lnTo>
                    <a:pt x="4082787" y="369881"/>
                  </a:lnTo>
                  <a:lnTo>
                    <a:pt x="4083230" y="370308"/>
                  </a:lnTo>
                  <a:close/>
                </a:path>
                <a:path w="4201795" h="5054600">
                  <a:moveTo>
                    <a:pt x="3910332" y="4814013"/>
                  </a:moveTo>
                  <a:lnTo>
                    <a:pt x="3202156" y="4814013"/>
                  </a:lnTo>
                  <a:lnTo>
                    <a:pt x="3108031" y="4719888"/>
                  </a:lnTo>
                  <a:lnTo>
                    <a:pt x="4004456" y="4719888"/>
                  </a:lnTo>
                  <a:lnTo>
                    <a:pt x="3910332" y="4814013"/>
                  </a:lnTo>
                  <a:close/>
                </a:path>
                <a:path w="4201795" h="5054600">
                  <a:moveTo>
                    <a:pt x="1982378" y="4992231"/>
                  </a:moveTo>
                  <a:lnTo>
                    <a:pt x="1860080" y="4992231"/>
                  </a:lnTo>
                  <a:lnTo>
                    <a:pt x="2123032" y="4729493"/>
                  </a:lnTo>
                  <a:lnTo>
                    <a:pt x="2571457" y="4729493"/>
                  </a:lnTo>
                  <a:lnTo>
                    <a:pt x="2244689" y="4729920"/>
                  </a:lnTo>
                  <a:lnTo>
                    <a:pt x="1982378" y="4992231"/>
                  </a:lnTo>
                  <a:close/>
                </a:path>
                <a:path w="4201795" h="5054600">
                  <a:moveTo>
                    <a:pt x="2440068" y="4992231"/>
                  </a:moveTo>
                  <a:lnTo>
                    <a:pt x="2308506" y="4992231"/>
                  </a:lnTo>
                  <a:lnTo>
                    <a:pt x="2571457" y="4729493"/>
                  </a:lnTo>
                  <a:lnTo>
                    <a:pt x="2690574" y="4729493"/>
                  </a:lnTo>
                  <a:lnTo>
                    <a:pt x="2440068" y="4992231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07895" y="3518420"/>
              <a:ext cx="4268470" cy="5122545"/>
            </a:xfrm>
            <a:custGeom>
              <a:avLst/>
              <a:gdLst/>
              <a:ahLst/>
              <a:cxnLst/>
              <a:rect l="l" t="t" r="r" b="b"/>
              <a:pathLst>
                <a:path w="4268470" h="5122545">
                  <a:moveTo>
                    <a:pt x="2156536" y="4763211"/>
                  </a:moveTo>
                  <a:lnTo>
                    <a:pt x="1829765" y="4763643"/>
                  </a:lnTo>
                  <a:lnTo>
                    <a:pt x="1567459" y="5025949"/>
                  </a:lnTo>
                  <a:lnTo>
                    <a:pt x="1893798" y="5025949"/>
                  </a:lnTo>
                  <a:lnTo>
                    <a:pt x="2156536" y="4763211"/>
                  </a:lnTo>
                  <a:close/>
                </a:path>
                <a:path w="4268470" h="5122545">
                  <a:moveTo>
                    <a:pt x="2604960" y="4763211"/>
                  </a:moveTo>
                  <a:lnTo>
                    <a:pt x="2278189" y="4763643"/>
                  </a:lnTo>
                  <a:lnTo>
                    <a:pt x="2015667" y="5025949"/>
                  </a:lnTo>
                  <a:lnTo>
                    <a:pt x="2342007" y="5025949"/>
                  </a:lnTo>
                  <a:lnTo>
                    <a:pt x="2604960" y="4763211"/>
                  </a:lnTo>
                  <a:close/>
                </a:path>
                <a:path w="4268470" h="5122545">
                  <a:moveTo>
                    <a:pt x="4268470" y="503275"/>
                  </a:moveTo>
                  <a:lnTo>
                    <a:pt x="4234751" y="470839"/>
                  </a:lnTo>
                  <a:lnTo>
                    <a:pt x="4234751" y="518210"/>
                  </a:lnTo>
                  <a:lnTo>
                    <a:pt x="4225353" y="4463123"/>
                  </a:lnTo>
                  <a:lnTo>
                    <a:pt x="4177969" y="4510506"/>
                  </a:lnTo>
                  <a:lnTo>
                    <a:pt x="4177969" y="4614024"/>
                  </a:lnTo>
                  <a:lnTo>
                    <a:pt x="3943832" y="4848161"/>
                  </a:lnTo>
                  <a:lnTo>
                    <a:pt x="3235655" y="4848161"/>
                  </a:lnTo>
                  <a:lnTo>
                    <a:pt x="3174835" y="4787328"/>
                  </a:lnTo>
                  <a:lnTo>
                    <a:pt x="3141535" y="4754029"/>
                  </a:lnTo>
                  <a:lnTo>
                    <a:pt x="2733230" y="4754029"/>
                  </a:lnTo>
                  <a:lnTo>
                    <a:pt x="2414155" y="5088699"/>
                  </a:lnTo>
                  <a:lnTo>
                    <a:pt x="973899" y="5088699"/>
                  </a:lnTo>
                  <a:lnTo>
                    <a:pt x="590359" y="4705375"/>
                  </a:lnTo>
                  <a:lnTo>
                    <a:pt x="178219" y="4705375"/>
                  </a:lnTo>
                  <a:lnTo>
                    <a:pt x="33502" y="4560659"/>
                  </a:lnTo>
                  <a:lnTo>
                    <a:pt x="33502" y="3742994"/>
                  </a:lnTo>
                  <a:lnTo>
                    <a:pt x="301790" y="3474923"/>
                  </a:lnTo>
                  <a:lnTo>
                    <a:pt x="301790" y="609346"/>
                  </a:lnTo>
                  <a:lnTo>
                    <a:pt x="562610" y="341922"/>
                  </a:lnTo>
                  <a:lnTo>
                    <a:pt x="1409522" y="341922"/>
                  </a:lnTo>
                  <a:lnTo>
                    <a:pt x="1724761" y="33934"/>
                  </a:lnTo>
                  <a:lnTo>
                    <a:pt x="2805379" y="33934"/>
                  </a:lnTo>
                  <a:lnTo>
                    <a:pt x="2843365" y="71920"/>
                  </a:lnTo>
                  <a:lnTo>
                    <a:pt x="3116567" y="71920"/>
                  </a:lnTo>
                  <a:lnTo>
                    <a:pt x="3448888" y="404241"/>
                  </a:lnTo>
                  <a:lnTo>
                    <a:pt x="4116286" y="404241"/>
                  </a:lnTo>
                  <a:lnTo>
                    <a:pt x="4234751" y="518210"/>
                  </a:lnTo>
                  <a:lnTo>
                    <a:pt x="4234751" y="470839"/>
                  </a:lnTo>
                  <a:lnTo>
                    <a:pt x="4065282" y="307771"/>
                  </a:lnTo>
                  <a:lnTo>
                    <a:pt x="3560089" y="307771"/>
                  </a:lnTo>
                  <a:lnTo>
                    <a:pt x="3292322" y="33934"/>
                  </a:lnTo>
                  <a:lnTo>
                    <a:pt x="3259137" y="0"/>
                  </a:lnTo>
                  <a:lnTo>
                    <a:pt x="1710880" y="0"/>
                  </a:lnTo>
                  <a:lnTo>
                    <a:pt x="1463725" y="241604"/>
                  </a:lnTo>
                  <a:lnTo>
                    <a:pt x="280454" y="241604"/>
                  </a:lnTo>
                  <a:lnTo>
                    <a:pt x="115036" y="407009"/>
                  </a:lnTo>
                  <a:lnTo>
                    <a:pt x="115036" y="3613658"/>
                  </a:lnTo>
                  <a:lnTo>
                    <a:pt x="0" y="3728694"/>
                  </a:lnTo>
                  <a:lnTo>
                    <a:pt x="0" y="4574324"/>
                  </a:lnTo>
                  <a:lnTo>
                    <a:pt x="164553" y="4738662"/>
                  </a:lnTo>
                  <a:lnTo>
                    <a:pt x="576478" y="4738662"/>
                  </a:lnTo>
                  <a:lnTo>
                    <a:pt x="960018" y="5121999"/>
                  </a:lnTo>
                  <a:lnTo>
                    <a:pt x="2428875" y="5121999"/>
                  </a:lnTo>
                  <a:lnTo>
                    <a:pt x="2460625" y="5088699"/>
                  </a:lnTo>
                  <a:lnTo>
                    <a:pt x="2747962" y="4787328"/>
                  </a:lnTo>
                  <a:lnTo>
                    <a:pt x="3127667" y="4787328"/>
                  </a:lnTo>
                  <a:lnTo>
                    <a:pt x="3292221" y="4951882"/>
                  </a:lnTo>
                  <a:lnTo>
                    <a:pt x="3946398" y="4951882"/>
                  </a:lnTo>
                  <a:lnTo>
                    <a:pt x="4050195" y="4848161"/>
                  </a:lnTo>
                  <a:lnTo>
                    <a:pt x="4258653" y="4639843"/>
                  </a:lnTo>
                  <a:lnTo>
                    <a:pt x="4258843" y="4560659"/>
                  </a:lnTo>
                  <a:lnTo>
                    <a:pt x="4258957" y="4510506"/>
                  </a:lnTo>
                  <a:lnTo>
                    <a:pt x="4259072" y="4463339"/>
                  </a:lnTo>
                  <a:lnTo>
                    <a:pt x="4259072" y="4463123"/>
                  </a:lnTo>
                  <a:lnTo>
                    <a:pt x="4268457" y="518210"/>
                  </a:lnTo>
                  <a:lnTo>
                    <a:pt x="4268470" y="503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149155" y="3518410"/>
            <a:ext cx="4268470" cy="5122545"/>
            <a:chOff x="7149155" y="3518410"/>
            <a:chExt cx="4268470" cy="5122545"/>
          </a:xfrm>
        </p:grpSpPr>
        <p:sp>
          <p:nvSpPr>
            <p:cNvPr id="6" name="object 6"/>
            <p:cNvSpPr/>
            <p:nvPr/>
          </p:nvSpPr>
          <p:spPr>
            <a:xfrm>
              <a:off x="7182665" y="3552132"/>
              <a:ext cx="4201795" cy="5054600"/>
            </a:xfrm>
            <a:custGeom>
              <a:avLst/>
              <a:gdLst/>
              <a:ahLst/>
              <a:cxnLst/>
              <a:rect l="l" t="t" r="r" b="b"/>
              <a:pathLst>
                <a:path w="4201795" h="5054600">
                  <a:moveTo>
                    <a:pt x="2380647" y="5054553"/>
                  </a:moveTo>
                  <a:lnTo>
                    <a:pt x="940178" y="5054553"/>
                  </a:lnTo>
                  <a:lnTo>
                    <a:pt x="556636" y="4671225"/>
                  </a:lnTo>
                  <a:lnTo>
                    <a:pt x="144708" y="4671225"/>
                  </a:lnTo>
                  <a:lnTo>
                    <a:pt x="0" y="4526516"/>
                  </a:lnTo>
                  <a:lnTo>
                    <a:pt x="0" y="3708849"/>
                  </a:lnTo>
                  <a:lnTo>
                    <a:pt x="268287" y="3440776"/>
                  </a:lnTo>
                  <a:lnTo>
                    <a:pt x="268287" y="575419"/>
                  </a:lnTo>
                  <a:lnTo>
                    <a:pt x="529103" y="307985"/>
                  </a:lnTo>
                  <a:lnTo>
                    <a:pt x="1376011" y="307985"/>
                  </a:lnTo>
                  <a:lnTo>
                    <a:pt x="1691254" y="0"/>
                  </a:lnTo>
                  <a:lnTo>
                    <a:pt x="2771872" y="0"/>
                  </a:lnTo>
                  <a:lnTo>
                    <a:pt x="2809863" y="37991"/>
                  </a:lnTo>
                  <a:lnTo>
                    <a:pt x="3083060" y="37991"/>
                  </a:lnTo>
                  <a:lnTo>
                    <a:pt x="3415377" y="370308"/>
                  </a:lnTo>
                  <a:lnTo>
                    <a:pt x="4083230" y="370308"/>
                  </a:lnTo>
                  <a:lnTo>
                    <a:pt x="4201243" y="483855"/>
                  </a:lnTo>
                  <a:lnTo>
                    <a:pt x="4191851" y="4428977"/>
                  </a:lnTo>
                  <a:lnTo>
                    <a:pt x="4144469" y="4476359"/>
                  </a:lnTo>
                  <a:lnTo>
                    <a:pt x="4144469" y="4579875"/>
                  </a:lnTo>
                  <a:lnTo>
                    <a:pt x="4004456" y="4719888"/>
                  </a:lnTo>
                  <a:lnTo>
                    <a:pt x="2699731" y="4719888"/>
                  </a:lnTo>
                  <a:lnTo>
                    <a:pt x="2690574" y="4729493"/>
                  </a:lnTo>
                  <a:lnTo>
                    <a:pt x="2123032" y="4729493"/>
                  </a:lnTo>
                  <a:lnTo>
                    <a:pt x="1796264" y="4729920"/>
                  </a:lnTo>
                  <a:lnTo>
                    <a:pt x="1533953" y="4992231"/>
                  </a:lnTo>
                  <a:lnTo>
                    <a:pt x="2440068" y="4992231"/>
                  </a:lnTo>
                  <a:lnTo>
                    <a:pt x="2380647" y="5054553"/>
                  </a:lnTo>
                  <a:close/>
                </a:path>
                <a:path w="4201795" h="5054600">
                  <a:moveTo>
                    <a:pt x="4083230" y="370308"/>
                  </a:moveTo>
                  <a:lnTo>
                    <a:pt x="3415377" y="370308"/>
                  </a:lnTo>
                  <a:lnTo>
                    <a:pt x="3415377" y="369881"/>
                  </a:lnTo>
                  <a:lnTo>
                    <a:pt x="4082787" y="369881"/>
                  </a:lnTo>
                  <a:lnTo>
                    <a:pt x="4083230" y="370308"/>
                  </a:lnTo>
                  <a:close/>
                </a:path>
                <a:path w="4201795" h="5054600">
                  <a:moveTo>
                    <a:pt x="3910332" y="4814013"/>
                  </a:moveTo>
                  <a:lnTo>
                    <a:pt x="3202156" y="4814013"/>
                  </a:lnTo>
                  <a:lnTo>
                    <a:pt x="3108031" y="4719888"/>
                  </a:lnTo>
                  <a:lnTo>
                    <a:pt x="4004456" y="4719888"/>
                  </a:lnTo>
                  <a:lnTo>
                    <a:pt x="3910332" y="4814013"/>
                  </a:lnTo>
                  <a:close/>
                </a:path>
                <a:path w="4201795" h="5054600">
                  <a:moveTo>
                    <a:pt x="1982378" y="4992231"/>
                  </a:moveTo>
                  <a:lnTo>
                    <a:pt x="1860080" y="4992231"/>
                  </a:lnTo>
                  <a:lnTo>
                    <a:pt x="2123032" y="4729493"/>
                  </a:lnTo>
                  <a:lnTo>
                    <a:pt x="2571457" y="4729493"/>
                  </a:lnTo>
                  <a:lnTo>
                    <a:pt x="2244689" y="4729920"/>
                  </a:lnTo>
                  <a:lnTo>
                    <a:pt x="1982378" y="4992231"/>
                  </a:lnTo>
                  <a:close/>
                </a:path>
                <a:path w="4201795" h="5054600">
                  <a:moveTo>
                    <a:pt x="2440068" y="4992231"/>
                  </a:moveTo>
                  <a:lnTo>
                    <a:pt x="2308506" y="4992231"/>
                  </a:lnTo>
                  <a:lnTo>
                    <a:pt x="2571457" y="4729493"/>
                  </a:lnTo>
                  <a:lnTo>
                    <a:pt x="2690574" y="4729493"/>
                  </a:lnTo>
                  <a:lnTo>
                    <a:pt x="2440068" y="4992231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49148" y="3518420"/>
              <a:ext cx="4269105" cy="5122545"/>
            </a:xfrm>
            <a:custGeom>
              <a:avLst/>
              <a:gdLst/>
              <a:ahLst/>
              <a:cxnLst/>
              <a:rect l="l" t="t" r="r" b="b"/>
              <a:pathLst>
                <a:path w="4269105" h="5122545">
                  <a:moveTo>
                    <a:pt x="2156549" y="4763211"/>
                  </a:moveTo>
                  <a:lnTo>
                    <a:pt x="1829777" y="4763643"/>
                  </a:lnTo>
                  <a:lnTo>
                    <a:pt x="1567459" y="5025949"/>
                  </a:lnTo>
                  <a:lnTo>
                    <a:pt x="1893811" y="5025949"/>
                  </a:lnTo>
                  <a:lnTo>
                    <a:pt x="2156549" y="4763211"/>
                  </a:lnTo>
                  <a:close/>
                </a:path>
                <a:path w="4269105" h="5122545">
                  <a:moveTo>
                    <a:pt x="2604973" y="4763211"/>
                  </a:moveTo>
                  <a:lnTo>
                    <a:pt x="2278202" y="4763643"/>
                  </a:lnTo>
                  <a:lnTo>
                    <a:pt x="2015680" y="5025949"/>
                  </a:lnTo>
                  <a:lnTo>
                    <a:pt x="2342019" y="5025949"/>
                  </a:lnTo>
                  <a:lnTo>
                    <a:pt x="2604973" y="4763211"/>
                  </a:lnTo>
                  <a:close/>
                </a:path>
                <a:path w="4269105" h="5122545">
                  <a:moveTo>
                    <a:pt x="4268482" y="503275"/>
                  </a:moveTo>
                  <a:lnTo>
                    <a:pt x="4234751" y="470827"/>
                  </a:lnTo>
                  <a:lnTo>
                    <a:pt x="4234751" y="518210"/>
                  </a:lnTo>
                  <a:lnTo>
                    <a:pt x="4225366" y="4463123"/>
                  </a:lnTo>
                  <a:lnTo>
                    <a:pt x="4177982" y="4510506"/>
                  </a:lnTo>
                  <a:lnTo>
                    <a:pt x="4177982" y="4614024"/>
                  </a:lnTo>
                  <a:lnTo>
                    <a:pt x="3943845" y="4848161"/>
                  </a:lnTo>
                  <a:lnTo>
                    <a:pt x="3235668" y="4848161"/>
                  </a:lnTo>
                  <a:lnTo>
                    <a:pt x="3174835" y="4787328"/>
                  </a:lnTo>
                  <a:lnTo>
                    <a:pt x="3141548" y="4754029"/>
                  </a:lnTo>
                  <a:lnTo>
                    <a:pt x="2733243" y="4754029"/>
                  </a:lnTo>
                  <a:lnTo>
                    <a:pt x="2414155" y="5088699"/>
                  </a:lnTo>
                  <a:lnTo>
                    <a:pt x="973899" y="5088699"/>
                  </a:lnTo>
                  <a:lnTo>
                    <a:pt x="590359" y="4705375"/>
                  </a:lnTo>
                  <a:lnTo>
                    <a:pt x="178219" y="4705375"/>
                  </a:lnTo>
                  <a:lnTo>
                    <a:pt x="33515" y="4560659"/>
                  </a:lnTo>
                  <a:lnTo>
                    <a:pt x="33515" y="3742994"/>
                  </a:lnTo>
                  <a:lnTo>
                    <a:pt x="301802" y="3474923"/>
                  </a:lnTo>
                  <a:lnTo>
                    <a:pt x="301802" y="609346"/>
                  </a:lnTo>
                  <a:lnTo>
                    <a:pt x="562610" y="341922"/>
                  </a:lnTo>
                  <a:lnTo>
                    <a:pt x="1409522" y="341922"/>
                  </a:lnTo>
                  <a:lnTo>
                    <a:pt x="1724761" y="33934"/>
                  </a:lnTo>
                  <a:lnTo>
                    <a:pt x="2805379" y="33934"/>
                  </a:lnTo>
                  <a:lnTo>
                    <a:pt x="2843377" y="71920"/>
                  </a:lnTo>
                  <a:lnTo>
                    <a:pt x="3116567" y="71920"/>
                  </a:lnTo>
                  <a:lnTo>
                    <a:pt x="3448888" y="404241"/>
                  </a:lnTo>
                  <a:lnTo>
                    <a:pt x="4116298" y="404241"/>
                  </a:lnTo>
                  <a:lnTo>
                    <a:pt x="4234751" y="518210"/>
                  </a:lnTo>
                  <a:lnTo>
                    <a:pt x="4234751" y="470827"/>
                  </a:lnTo>
                  <a:lnTo>
                    <a:pt x="4065282" y="307771"/>
                  </a:lnTo>
                  <a:lnTo>
                    <a:pt x="3560089" y="307771"/>
                  </a:lnTo>
                  <a:lnTo>
                    <a:pt x="3292322" y="33934"/>
                  </a:lnTo>
                  <a:lnTo>
                    <a:pt x="3259150" y="0"/>
                  </a:lnTo>
                  <a:lnTo>
                    <a:pt x="1710893" y="0"/>
                  </a:lnTo>
                  <a:lnTo>
                    <a:pt x="1463738" y="241604"/>
                  </a:lnTo>
                  <a:lnTo>
                    <a:pt x="280454" y="241604"/>
                  </a:lnTo>
                  <a:lnTo>
                    <a:pt x="115049" y="407009"/>
                  </a:lnTo>
                  <a:lnTo>
                    <a:pt x="115049" y="3613658"/>
                  </a:lnTo>
                  <a:lnTo>
                    <a:pt x="0" y="3728694"/>
                  </a:lnTo>
                  <a:lnTo>
                    <a:pt x="0" y="4574324"/>
                  </a:lnTo>
                  <a:lnTo>
                    <a:pt x="164553" y="4738662"/>
                  </a:lnTo>
                  <a:lnTo>
                    <a:pt x="576491" y="4738662"/>
                  </a:lnTo>
                  <a:lnTo>
                    <a:pt x="960031" y="5121999"/>
                  </a:lnTo>
                  <a:lnTo>
                    <a:pt x="2428887" y="5121999"/>
                  </a:lnTo>
                  <a:lnTo>
                    <a:pt x="2460625" y="5088699"/>
                  </a:lnTo>
                  <a:lnTo>
                    <a:pt x="2747975" y="4787328"/>
                  </a:lnTo>
                  <a:lnTo>
                    <a:pt x="3127667" y="4787328"/>
                  </a:lnTo>
                  <a:lnTo>
                    <a:pt x="3292233" y="4951882"/>
                  </a:lnTo>
                  <a:lnTo>
                    <a:pt x="3946398" y="4951882"/>
                  </a:lnTo>
                  <a:lnTo>
                    <a:pt x="4050207" y="4848161"/>
                  </a:lnTo>
                  <a:lnTo>
                    <a:pt x="4258653" y="4639843"/>
                  </a:lnTo>
                  <a:lnTo>
                    <a:pt x="4258716" y="4614024"/>
                  </a:lnTo>
                  <a:lnTo>
                    <a:pt x="4258843" y="4560659"/>
                  </a:lnTo>
                  <a:lnTo>
                    <a:pt x="4258970" y="4510506"/>
                  </a:lnTo>
                  <a:lnTo>
                    <a:pt x="4259072" y="4463339"/>
                  </a:lnTo>
                  <a:lnTo>
                    <a:pt x="4259084" y="4463123"/>
                  </a:lnTo>
                  <a:lnTo>
                    <a:pt x="4268457" y="518210"/>
                  </a:lnTo>
                  <a:lnTo>
                    <a:pt x="4268482" y="503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2294212" y="3518410"/>
            <a:ext cx="4268470" cy="5122545"/>
            <a:chOff x="12294212" y="3518410"/>
            <a:chExt cx="4268470" cy="5122545"/>
          </a:xfrm>
        </p:grpSpPr>
        <p:sp>
          <p:nvSpPr>
            <p:cNvPr id="9" name="object 9"/>
            <p:cNvSpPr/>
            <p:nvPr/>
          </p:nvSpPr>
          <p:spPr>
            <a:xfrm>
              <a:off x="12327721" y="3552132"/>
              <a:ext cx="4201795" cy="5054600"/>
            </a:xfrm>
            <a:custGeom>
              <a:avLst/>
              <a:gdLst/>
              <a:ahLst/>
              <a:cxnLst/>
              <a:rect l="l" t="t" r="r" b="b"/>
              <a:pathLst>
                <a:path w="4201794" h="5054600">
                  <a:moveTo>
                    <a:pt x="2380647" y="5054553"/>
                  </a:moveTo>
                  <a:lnTo>
                    <a:pt x="940178" y="5054553"/>
                  </a:lnTo>
                  <a:lnTo>
                    <a:pt x="556636" y="4671225"/>
                  </a:lnTo>
                  <a:lnTo>
                    <a:pt x="144708" y="4671225"/>
                  </a:lnTo>
                  <a:lnTo>
                    <a:pt x="0" y="4526516"/>
                  </a:lnTo>
                  <a:lnTo>
                    <a:pt x="0" y="3708849"/>
                  </a:lnTo>
                  <a:lnTo>
                    <a:pt x="268287" y="3440776"/>
                  </a:lnTo>
                  <a:lnTo>
                    <a:pt x="268287" y="575419"/>
                  </a:lnTo>
                  <a:lnTo>
                    <a:pt x="529103" y="307985"/>
                  </a:lnTo>
                  <a:lnTo>
                    <a:pt x="1376011" y="307985"/>
                  </a:lnTo>
                  <a:lnTo>
                    <a:pt x="1691254" y="0"/>
                  </a:lnTo>
                  <a:lnTo>
                    <a:pt x="2771872" y="0"/>
                  </a:lnTo>
                  <a:lnTo>
                    <a:pt x="2809863" y="37991"/>
                  </a:lnTo>
                  <a:lnTo>
                    <a:pt x="3083060" y="37991"/>
                  </a:lnTo>
                  <a:lnTo>
                    <a:pt x="3415377" y="370308"/>
                  </a:lnTo>
                  <a:lnTo>
                    <a:pt x="4083230" y="370308"/>
                  </a:lnTo>
                  <a:lnTo>
                    <a:pt x="4201243" y="483855"/>
                  </a:lnTo>
                  <a:lnTo>
                    <a:pt x="4191851" y="4428977"/>
                  </a:lnTo>
                  <a:lnTo>
                    <a:pt x="4144469" y="4476359"/>
                  </a:lnTo>
                  <a:lnTo>
                    <a:pt x="4144469" y="4579875"/>
                  </a:lnTo>
                  <a:lnTo>
                    <a:pt x="4004456" y="4719888"/>
                  </a:lnTo>
                  <a:lnTo>
                    <a:pt x="2699731" y="4719888"/>
                  </a:lnTo>
                  <a:lnTo>
                    <a:pt x="2690574" y="4729493"/>
                  </a:lnTo>
                  <a:lnTo>
                    <a:pt x="2123032" y="4729493"/>
                  </a:lnTo>
                  <a:lnTo>
                    <a:pt x="1796264" y="4729920"/>
                  </a:lnTo>
                  <a:lnTo>
                    <a:pt x="1533953" y="4992231"/>
                  </a:lnTo>
                  <a:lnTo>
                    <a:pt x="2440068" y="4992231"/>
                  </a:lnTo>
                  <a:lnTo>
                    <a:pt x="2380647" y="5054553"/>
                  </a:lnTo>
                  <a:close/>
                </a:path>
                <a:path w="4201794" h="5054600">
                  <a:moveTo>
                    <a:pt x="4083230" y="370308"/>
                  </a:moveTo>
                  <a:lnTo>
                    <a:pt x="3415377" y="370308"/>
                  </a:lnTo>
                  <a:lnTo>
                    <a:pt x="3415377" y="369881"/>
                  </a:lnTo>
                  <a:lnTo>
                    <a:pt x="4082787" y="369881"/>
                  </a:lnTo>
                  <a:lnTo>
                    <a:pt x="4083230" y="370308"/>
                  </a:lnTo>
                  <a:close/>
                </a:path>
                <a:path w="4201794" h="5054600">
                  <a:moveTo>
                    <a:pt x="3910332" y="4814013"/>
                  </a:moveTo>
                  <a:lnTo>
                    <a:pt x="3202156" y="4814013"/>
                  </a:lnTo>
                  <a:lnTo>
                    <a:pt x="3108031" y="4719888"/>
                  </a:lnTo>
                  <a:lnTo>
                    <a:pt x="4004456" y="4719888"/>
                  </a:lnTo>
                  <a:lnTo>
                    <a:pt x="3910332" y="4814013"/>
                  </a:lnTo>
                  <a:close/>
                </a:path>
                <a:path w="4201794" h="5054600">
                  <a:moveTo>
                    <a:pt x="1982378" y="4992231"/>
                  </a:moveTo>
                  <a:lnTo>
                    <a:pt x="1860080" y="4992231"/>
                  </a:lnTo>
                  <a:lnTo>
                    <a:pt x="2123032" y="4729493"/>
                  </a:lnTo>
                  <a:lnTo>
                    <a:pt x="2571457" y="4729493"/>
                  </a:lnTo>
                  <a:lnTo>
                    <a:pt x="2244689" y="4729920"/>
                  </a:lnTo>
                  <a:lnTo>
                    <a:pt x="1982378" y="4992231"/>
                  </a:lnTo>
                  <a:close/>
                </a:path>
                <a:path w="4201794" h="5054600">
                  <a:moveTo>
                    <a:pt x="2440068" y="4992231"/>
                  </a:moveTo>
                  <a:lnTo>
                    <a:pt x="2308506" y="4992231"/>
                  </a:lnTo>
                  <a:lnTo>
                    <a:pt x="2571457" y="4729493"/>
                  </a:lnTo>
                  <a:lnTo>
                    <a:pt x="2690574" y="4729493"/>
                  </a:lnTo>
                  <a:lnTo>
                    <a:pt x="2440068" y="4992231"/>
                  </a:lnTo>
                  <a:close/>
                </a:path>
              </a:pathLst>
            </a:custGeom>
            <a:solidFill>
              <a:srgbClr val="FFFFFF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294210" y="3518420"/>
              <a:ext cx="4268470" cy="5122545"/>
            </a:xfrm>
            <a:custGeom>
              <a:avLst/>
              <a:gdLst/>
              <a:ahLst/>
              <a:cxnLst/>
              <a:rect l="l" t="t" r="r" b="b"/>
              <a:pathLst>
                <a:path w="4268469" h="5122545">
                  <a:moveTo>
                    <a:pt x="2156536" y="4763211"/>
                  </a:moveTo>
                  <a:lnTo>
                    <a:pt x="1829765" y="4763643"/>
                  </a:lnTo>
                  <a:lnTo>
                    <a:pt x="1567459" y="5025949"/>
                  </a:lnTo>
                  <a:lnTo>
                    <a:pt x="1893798" y="5025949"/>
                  </a:lnTo>
                  <a:lnTo>
                    <a:pt x="2156536" y="4763211"/>
                  </a:lnTo>
                  <a:close/>
                </a:path>
                <a:path w="4268469" h="5122545">
                  <a:moveTo>
                    <a:pt x="2604960" y="4763211"/>
                  </a:moveTo>
                  <a:lnTo>
                    <a:pt x="2278189" y="4763643"/>
                  </a:lnTo>
                  <a:lnTo>
                    <a:pt x="2015667" y="5025949"/>
                  </a:lnTo>
                  <a:lnTo>
                    <a:pt x="2342007" y="5025949"/>
                  </a:lnTo>
                  <a:lnTo>
                    <a:pt x="2604960" y="4763211"/>
                  </a:lnTo>
                  <a:close/>
                </a:path>
                <a:path w="4268469" h="5122545">
                  <a:moveTo>
                    <a:pt x="4268470" y="503275"/>
                  </a:moveTo>
                  <a:lnTo>
                    <a:pt x="4234751" y="470839"/>
                  </a:lnTo>
                  <a:lnTo>
                    <a:pt x="4234751" y="518210"/>
                  </a:lnTo>
                  <a:lnTo>
                    <a:pt x="4225353" y="4463123"/>
                  </a:lnTo>
                  <a:lnTo>
                    <a:pt x="4177969" y="4510506"/>
                  </a:lnTo>
                  <a:lnTo>
                    <a:pt x="4177969" y="4614024"/>
                  </a:lnTo>
                  <a:lnTo>
                    <a:pt x="3943832" y="4848161"/>
                  </a:lnTo>
                  <a:lnTo>
                    <a:pt x="3235668" y="4848161"/>
                  </a:lnTo>
                  <a:lnTo>
                    <a:pt x="3174835" y="4787328"/>
                  </a:lnTo>
                  <a:lnTo>
                    <a:pt x="3141535" y="4754029"/>
                  </a:lnTo>
                  <a:lnTo>
                    <a:pt x="2733243" y="4754029"/>
                  </a:lnTo>
                  <a:lnTo>
                    <a:pt x="2414155" y="5088699"/>
                  </a:lnTo>
                  <a:lnTo>
                    <a:pt x="973899" y="5088699"/>
                  </a:lnTo>
                  <a:lnTo>
                    <a:pt x="590359" y="4705375"/>
                  </a:lnTo>
                  <a:lnTo>
                    <a:pt x="178219" y="4705375"/>
                  </a:lnTo>
                  <a:lnTo>
                    <a:pt x="33502" y="4560659"/>
                  </a:lnTo>
                  <a:lnTo>
                    <a:pt x="33502" y="3742994"/>
                  </a:lnTo>
                  <a:lnTo>
                    <a:pt x="301790" y="3474923"/>
                  </a:lnTo>
                  <a:lnTo>
                    <a:pt x="301790" y="609346"/>
                  </a:lnTo>
                  <a:lnTo>
                    <a:pt x="562610" y="341922"/>
                  </a:lnTo>
                  <a:lnTo>
                    <a:pt x="1409522" y="341922"/>
                  </a:lnTo>
                  <a:lnTo>
                    <a:pt x="1724761" y="33934"/>
                  </a:lnTo>
                  <a:lnTo>
                    <a:pt x="2805379" y="33934"/>
                  </a:lnTo>
                  <a:lnTo>
                    <a:pt x="2843365" y="71920"/>
                  </a:lnTo>
                  <a:lnTo>
                    <a:pt x="3116567" y="71920"/>
                  </a:lnTo>
                  <a:lnTo>
                    <a:pt x="3448888" y="404241"/>
                  </a:lnTo>
                  <a:lnTo>
                    <a:pt x="4116298" y="404241"/>
                  </a:lnTo>
                  <a:lnTo>
                    <a:pt x="4234751" y="518210"/>
                  </a:lnTo>
                  <a:lnTo>
                    <a:pt x="4234751" y="470839"/>
                  </a:lnTo>
                  <a:lnTo>
                    <a:pt x="4065282" y="307771"/>
                  </a:lnTo>
                  <a:lnTo>
                    <a:pt x="3560089" y="307771"/>
                  </a:lnTo>
                  <a:lnTo>
                    <a:pt x="3292322" y="33934"/>
                  </a:lnTo>
                  <a:lnTo>
                    <a:pt x="3259137" y="0"/>
                  </a:lnTo>
                  <a:lnTo>
                    <a:pt x="1710880" y="0"/>
                  </a:lnTo>
                  <a:lnTo>
                    <a:pt x="1463725" y="241604"/>
                  </a:lnTo>
                  <a:lnTo>
                    <a:pt x="280454" y="241604"/>
                  </a:lnTo>
                  <a:lnTo>
                    <a:pt x="115036" y="407009"/>
                  </a:lnTo>
                  <a:lnTo>
                    <a:pt x="115036" y="3613658"/>
                  </a:lnTo>
                  <a:lnTo>
                    <a:pt x="0" y="3728694"/>
                  </a:lnTo>
                  <a:lnTo>
                    <a:pt x="0" y="4574324"/>
                  </a:lnTo>
                  <a:lnTo>
                    <a:pt x="164553" y="4738662"/>
                  </a:lnTo>
                  <a:lnTo>
                    <a:pt x="576478" y="4738662"/>
                  </a:lnTo>
                  <a:lnTo>
                    <a:pt x="960018" y="5121999"/>
                  </a:lnTo>
                  <a:lnTo>
                    <a:pt x="2428875" y="5121999"/>
                  </a:lnTo>
                  <a:lnTo>
                    <a:pt x="2460625" y="5088699"/>
                  </a:lnTo>
                  <a:lnTo>
                    <a:pt x="2747962" y="4787328"/>
                  </a:lnTo>
                  <a:lnTo>
                    <a:pt x="3127667" y="4787328"/>
                  </a:lnTo>
                  <a:lnTo>
                    <a:pt x="3292221" y="4951882"/>
                  </a:lnTo>
                  <a:lnTo>
                    <a:pt x="3946398" y="4951882"/>
                  </a:lnTo>
                  <a:lnTo>
                    <a:pt x="4050195" y="4848161"/>
                  </a:lnTo>
                  <a:lnTo>
                    <a:pt x="4258653" y="4639843"/>
                  </a:lnTo>
                  <a:lnTo>
                    <a:pt x="4258843" y="4560659"/>
                  </a:lnTo>
                  <a:lnTo>
                    <a:pt x="4258957" y="4510506"/>
                  </a:lnTo>
                  <a:lnTo>
                    <a:pt x="4259072" y="4463339"/>
                  </a:lnTo>
                  <a:lnTo>
                    <a:pt x="4259072" y="4463123"/>
                  </a:lnTo>
                  <a:lnTo>
                    <a:pt x="4268457" y="518210"/>
                  </a:lnTo>
                  <a:lnTo>
                    <a:pt x="4268470" y="503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0151" y="4352544"/>
              <a:ext cx="865631" cy="313943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9727" y="1950719"/>
            <a:ext cx="10421111" cy="896111"/>
          </a:xfrm>
          <a:prstGeom prst="rect">
            <a:avLst/>
          </a:prstGeom>
        </p:spPr>
      </p:pic>
      <p:sp>
        <p:nvSpPr>
          <p:cNvPr id="13" name="object 13" descr="$PPTXTitle"/>
          <p:cNvSpPr txBox="1">
            <a:spLocks noGrp="1"/>
          </p:cNvSpPr>
          <p:nvPr>
            <p:ph type="title"/>
          </p:nvPr>
        </p:nvSpPr>
        <p:spPr>
          <a:xfrm>
            <a:off x="4033208" y="1987819"/>
            <a:ext cx="10221595" cy="7950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6435" algn="l"/>
                <a:tab pos="7233284" algn="l"/>
              </a:tabLst>
            </a:pPr>
            <a:r>
              <a:rPr dirty="0" spc="875"/>
              <a:t>CLOUD</a:t>
            </a:r>
            <a:r>
              <a:rPr dirty="0"/>
              <a:t>	</a:t>
            </a:r>
            <a:r>
              <a:rPr dirty="0" spc="865"/>
              <a:t>SERVICE</a:t>
            </a:r>
            <a:r>
              <a:rPr dirty="0"/>
              <a:t>	</a:t>
            </a:r>
            <a:r>
              <a:rPr dirty="0" spc="1035"/>
              <a:t>MODEL</a:t>
            </a: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1439" y="4352544"/>
            <a:ext cx="771143" cy="3139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947252" y="4370480"/>
            <a:ext cx="68643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310">
                <a:solidFill>
                  <a:srgbClr val="FFFFFF"/>
                </a:solidFill>
                <a:latin typeface="Verdana"/>
                <a:cs typeface="Verdana"/>
              </a:rPr>
              <a:t>IAAS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3232" y="4941373"/>
            <a:ext cx="66675" cy="666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3232" y="5712898"/>
            <a:ext cx="66675" cy="666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3232" y="6227248"/>
            <a:ext cx="66675" cy="6667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868176" y="4814087"/>
            <a:ext cx="2717800" cy="2082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get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virtual machines,storage,network,IP address.</a:t>
            </a:r>
            <a:endParaRPr sz="1450">
              <a:latin typeface="Lucida Sans Unicode"/>
              <a:cs typeface="Lucida Sans Unicode"/>
            </a:endParaRPr>
          </a:p>
          <a:p>
            <a:pPr marL="12700" marR="135255">
              <a:lnSpc>
                <a:spcPct val="116399"/>
              </a:lnSpc>
            </a:pP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30">
                <a:solidFill>
                  <a:srgbClr val="FFFFFF"/>
                </a:solidFill>
                <a:latin typeface="Lucida Sans Unicode"/>
                <a:cs typeface="Lucida Sans Unicode"/>
              </a:rPr>
              <a:t>manage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OS,Application code,Security.</a:t>
            </a:r>
            <a:endParaRPr sz="1450">
              <a:latin typeface="Lucida Sans Unicode"/>
              <a:cs typeface="Lucida Sans Unicode"/>
            </a:endParaRPr>
          </a:p>
          <a:p>
            <a:pPr marL="12700" marR="127635">
              <a:lnSpc>
                <a:spcPct val="116399"/>
              </a:lnSpc>
            </a:pP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provider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manages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physical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server,data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center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hardware.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3232" y="7770297"/>
            <a:ext cx="66675" cy="666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868176" y="7673302"/>
            <a:ext cx="257048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ex,..Amazon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EC2,Azure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VM’s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42831" y="4352544"/>
            <a:ext cx="874775" cy="31394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983283" y="4370480"/>
            <a:ext cx="79375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450">
                <a:solidFill>
                  <a:srgbClr val="FFFFFF"/>
                </a:solidFill>
                <a:latin typeface="Verdana"/>
                <a:cs typeface="Verdana"/>
              </a:rPr>
              <a:t>PAAS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2990" y="4941373"/>
            <a:ext cx="66675" cy="6667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2990" y="5455723"/>
            <a:ext cx="66675" cy="6667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2990" y="5970073"/>
            <a:ext cx="66675" cy="6667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957934" y="4814087"/>
            <a:ext cx="3093720" cy="1825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36854">
              <a:lnSpc>
                <a:spcPct val="116399"/>
              </a:lnSpc>
              <a:spcBef>
                <a:spcPts val="90"/>
              </a:spcBef>
            </a:pP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get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OS,Runtime,web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server 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support.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30">
                <a:solidFill>
                  <a:srgbClr val="FFFFFF"/>
                </a:solidFill>
                <a:latin typeface="Lucida Sans Unicode"/>
                <a:cs typeface="Lucida Sans Unicode"/>
              </a:rPr>
              <a:t>manage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 only the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code.</a:t>
            </a:r>
            <a:endParaRPr sz="1450">
              <a:latin typeface="Lucida Sans Unicode"/>
              <a:cs typeface="Lucida Sans Unicode"/>
            </a:endParaRPr>
          </a:p>
          <a:p>
            <a:pPr algn="just" marL="12700" marR="694055">
              <a:lnSpc>
                <a:spcPct val="116399"/>
              </a:lnSpc>
            </a:pP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provider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manages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server,OS,scaling,security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updates</a:t>
            </a:r>
            <a:endParaRPr sz="1450">
              <a:latin typeface="Lucida Sans Unicode"/>
              <a:cs typeface="Lucida Sans Unicode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2990" y="7770297"/>
            <a:ext cx="66675" cy="6667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957934" y="7643012"/>
            <a:ext cx="3098165" cy="539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ex,.Azure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0">
                <a:solidFill>
                  <a:srgbClr val="FFFFFF"/>
                </a:solidFill>
                <a:latin typeface="Lucida Sans Unicode"/>
                <a:cs typeface="Lucida Sans Unicode"/>
              </a:rPr>
              <a:t>app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service,AWS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Elastic Beanstalk.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215459" y="4370480"/>
            <a:ext cx="78549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405">
                <a:solidFill>
                  <a:srgbClr val="FFFFFF"/>
                </a:solidFill>
                <a:latin typeface="Verdana"/>
                <a:cs typeface="Verdana"/>
              </a:rPr>
              <a:t>SAAS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001148" y="4941373"/>
            <a:ext cx="66675" cy="838200"/>
            <a:chOff x="13001148" y="4941373"/>
            <a:chExt cx="66675" cy="83820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1148" y="4941373"/>
              <a:ext cx="66675" cy="666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1148" y="5455723"/>
              <a:ext cx="66675" cy="666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1148" y="5712898"/>
              <a:ext cx="66675" cy="6667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186092" y="4814087"/>
            <a:ext cx="3026410" cy="1054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get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complete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application,no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installation,no</a:t>
            </a:r>
            <a:r>
              <a:rPr dirty="0" sz="1450" spc="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,aimtenance.</a:t>
            </a:r>
            <a:endParaRPr sz="1450">
              <a:latin typeface="Lucida Sans Unicode"/>
              <a:cs typeface="Lucida Sans Unicode"/>
            </a:endParaRPr>
          </a:p>
          <a:p>
            <a:pPr marL="12700" marR="456565">
              <a:lnSpc>
                <a:spcPct val="116399"/>
              </a:lnSpc>
            </a:pP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just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software.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manages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everything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683052" y="9769940"/>
            <a:ext cx="418465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z="1550" spc="525">
                <a:solidFill>
                  <a:srgbClr val="FFFFFF"/>
                </a:solidFill>
                <a:latin typeface="Verdana"/>
                <a:cs typeface="Verdana"/>
              </a:rPr>
              <a:t>05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864623" y="7673302"/>
            <a:ext cx="313817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ex,..Gmail,Google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Docs,Office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365</a:t>
            </a:r>
            <a:endParaRPr sz="1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1445" y="2033617"/>
            <a:ext cx="2657474" cy="4905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2807" y="219456"/>
            <a:ext cx="6864095" cy="1786127"/>
          </a:xfrm>
          <a:prstGeom prst="rect">
            <a:avLst/>
          </a:prstGeom>
        </p:spPr>
      </p:pic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5806904" y="129099"/>
            <a:ext cx="6674484" cy="18148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87020">
              <a:lnSpc>
                <a:spcPct val="116199"/>
              </a:lnSpc>
              <a:spcBef>
                <a:spcPts val="100"/>
              </a:spcBef>
              <a:tabLst>
                <a:tab pos="1578610" algn="l"/>
              </a:tabLst>
            </a:pPr>
            <a:r>
              <a:rPr dirty="0" spc="1015"/>
              <a:t>SCALABILITY </a:t>
            </a:r>
            <a:r>
              <a:rPr dirty="0" spc="1245"/>
              <a:t>VS</a:t>
            </a:r>
            <a:r>
              <a:rPr dirty="0"/>
              <a:t>	</a:t>
            </a:r>
            <a:r>
              <a:rPr dirty="0" spc="965"/>
              <a:t>ELASTICITY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524" y="3541203"/>
            <a:ext cx="66675" cy="6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524" y="3798378"/>
            <a:ext cx="66675" cy="66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524" y="4827078"/>
            <a:ext cx="66675" cy="666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524" y="5084253"/>
            <a:ext cx="66675" cy="666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524" y="5598603"/>
            <a:ext cx="66675" cy="666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16000" y="3413918"/>
            <a:ext cx="10546080" cy="23399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34010" marR="5080">
              <a:lnSpc>
                <a:spcPct val="116399"/>
              </a:lnSpc>
              <a:spcBef>
                <a:spcPts val="90"/>
              </a:spcBef>
            </a:pPr>
            <a:r>
              <a:rPr dirty="0" sz="1450" spc="55" b="1">
                <a:solidFill>
                  <a:srgbClr val="FFFFFF"/>
                </a:solidFill>
                <a:latin typeface="Trebuchet MS"/>
                <a:cs typeface="Trebuchet MS"/>
              </a:rPr>
              <a:t>SCALABILITY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Ability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handle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increased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workload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adding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resources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when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needed(planned). </a:t>
            </a:r>
            <a:r>
              <a:rPr dirty="0" sz="1450" spc="-110">
                <a:solidFill>
                  <a:srgbClr val="FFFFFF"/>
                </a:solidFill>
                <a:latin typeface="Lucida Sans Unicode"/>
                <a:cs typeface="Lucida Sans Unicode"/>
              </a:rPr>
              <a:t>ex,.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today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65">
                <a:solidFill>
                  <a:srgbClr val="FFFFFF"/>
                </a:solidFill>
                <a:latin typeface="Lucida Sans Unicode"/>
                <a:cs typeface="Lucida Sans Unicode"/>
              </a:rPr>
              <a:t>=1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server,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tomorrow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80">
                <a:solidFill>
                  <a:srgbClr val="FFFFFF"/>
                </a:solidFill>
                <a:latin typeface="Lucida Sans Unicode"/>
                <a:cs typeface="Lucida Sans Unicode"/>
              </a:rPr>
              <a:t>=2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.(server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increased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manually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when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needed)</a:t>
            </a:r>
            <a:endParaRPr sz="1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450" spc="60" b="1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r>
              <a:rPr dirty="0" sz="145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5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05" b="1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endParaRPr sz="1450">
              <a:latin typeface="Trebuchet MS"/>
              <a:cs typeface="Trebuchet MS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 spc="75" b="1">
                <a:solidFill>
                  <a:srgbClr val="FFFFFF"/>
                </a:solidFill>
                <a:latin typeface="Trebuchet MS"/>
                <a:cs typeface="Trebuchet MS"/>
              </a:rPr>
              <a:t>HORIZONTAL</a:t>
            </a:r>
            <a:r>
              <a:rPr dirty="0" sz="145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14" b="1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r>
              <a:rPr dirty="0" sz="1450" spc="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incresing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servers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30">
                <a:solidFill>
                  <a:srgbClr val="FFFFFF"/>
                </a:solidFill>
                <a:latin typeface="Lucida Sans Unicode"/>
                <a:cs typeface="Lucida Sans Unicode"/>
              </a:rPr>
              <a:t>(1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SERVERS)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  <a:tabLst>
                <a:tab pos="2513965" algn="l"/>
              </a:tabLst>
            </a:pPr>
            <a:r>
              <a:rPr dirty="0" sz="1450" spc="65" b="1">
                <a:solidFill>
                  <a:srgbClr val="FFFFFF"/>
                </a:solidFill>
                <a:latin typeface="Trebuchet MS"/>
                <a:cs typeface="Trebuchet MS"/>
              </a:rPr>
              <a:t>VERTICAL</a:t>
            </a:r>
            <a:r>
              <a:rPr dirty="0" sz="145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05" b="1">
                <a:solidFill>
                  <a:srgbClr val="FFFFFF"/>
                </a:solidFill>
                <a:latin typeface="Trebuchet MS"/>
                <a:cs typeface="Trebuchet MS"/>
              </a:rPr>
              <a:t>SCALING</a:t>
            </a:r>
            <a:r>
              <a:rPr dirty="0" sz="1450" b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increasing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size(4GB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8GB)</a:t>
            </a:r>
            <a:endParaRPr sz="1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</a:pPr>
            <a:r>
              <a:rPr dirty="0" sz="1450" spc="20" b="1">
                <a:solidFill>
                  <a:srgbClr val="FFFFFF"/>
                </a:solidFill>
                <a:latin typeface="Trebuchet MS"/>
                <a:cs typeface="Trebuchet MS"/>
              </a:rPr>
              <a:t>ex,...increase</a:t>
            </a:r>
            <a:r>
              <a:rPr dirty="0" sz="145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65" b="1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dirty="0" sz="145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20" b="1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r>
              <a:rPr dirty="0" sz="145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75" b="1">
                <a:solidFill>
                  <a:srgbClr val="FFFFFF"/>
                </a:solidFill>
                <a:latin typeface="Trebuchet MS"/>
                <a:cs typeface="Trebuchet MS"/>
              </a:rPr>
              <a:t>size,Add</a:t>
            </a:r>
            <a:r>
              <a:rPr dirty="0" sz="145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65" b="1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r>
              <a:rPr dirty="0" sz="145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20" b="1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r>
              <a:rPr dirty="0" sz="145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10" b="1">
                <a:solidFill>
                  <a:srgbClr val="FFFFFF"/>
                </a:solidFill>
                <a:latin typeface="Trebuchet MS"/>
                <a:cs typeface="Trebuchet MS"/>
              </a:rPr>
              <a:t>manually.</a:t>
            </a:r>
            <a:endParaRPr sz="145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524" y="7656003"/>
            <a:ext cx="66675" cy="666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524" y="7913178"/>
            <a:ext cx="66675" cy="666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524" y="8170353"/>
            <a:ext cx="66675" cy="666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524" y="8684703"/>
            <a:ext cx="66675" cy="666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37468" y="7528717"/>
            <a:ext cx="9540240" cy="131127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450" b="1">
                <a:solidFill>
                  <a:srgbClr val="FFFFFF"/>
                </a:solidFill>
                <a:latin typeface="Trebuchet MS"/>
                <a:cs typeface="Trebuchet MS"/>
              </a:rPr>
              <a:t>ELASTICITY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:Ability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automatically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adjust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resources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real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demand.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1450" spc="-110">
                <a:solidFill>
                  <a:srgbClr val="FFFFFF"/>
                </a:solidFill>
                <a:latin typeface="Lucida Sans Unicode"/>
                <a:cs typeface="Lucida Sans Unicode"/>
              </a:rPr>
              <a:t>ex,.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Traffic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increses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8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servers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added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automatically,Traffic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decreases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8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removed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automatically.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manual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actions.</a:t>
            </a:r>
            <a:endParaRPr sz="14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ex,...</a:t>
            </a:r>
            <a:r>
              <a:rPr dirty="0" sz="1450" b="1">
                <a:solidFill>
                  <a:srgbClr val="FFFFFF"/>
                </a:solidFill>
                <a:latin typeface="Trebuchet MS"/>
                <a:cs typeface="Trebuchet MS"/>
              </a:rPr>
              <a:t>Lambda</a:t>
            </a:r>
            <a:r>
              <a:rPr dirty="0" sz="1450" spc="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(serverless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 is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fully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elastic)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683052" y="9769940"/>
            <a:ext cx="418465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z="1550" spc="525">
                <a:solidFill>
                  <a:srgbClr val="FFFFFF"/>
                </a:solidFill>
                <a:latin typeface="Verdana"/>
                <a:cs typeface="Verdana"/>
              </a:rPr>
              <a:t>06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9178" y="1040684"/>
            <a:ext cx="15782290" cy="8686800"/>
            <a:chOff x="579178" y="1040684"/>
            <a:chExt cx="15782290" cy="8686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78" y="1040684"/>
              <a:ext cx="15781976" cy="8686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9" y="1228343"/>
              <a:ext cx="9543287" cy="896111"/>
            </a:xfrm>
            <a:prstGeom prst="rect">
              <a:avLst/>
            </a:prstGeom>
          </p:spPr>
        </p:pic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4468977" y="1265023"/>
            <a:ext cx="9350375" cy="7950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6345" algn="l"/>
                <a:tab pos="5146040" algn="l"/>
              </a:tabLst>
            </a:pPr>
            <a:r>
              <a:rPr dirty="0" spc="1595"/>
              <a:t>AWS</a:t>
            </a:r>
            <a:r>
              <a:rPr dirty="0"/>
              <a:t>	</a:t>
            </a:r>
            <a:r>
              <a:rPr dirty="0" spc="894"/>
              <a:t>CORE</a:t>
            </a:r>
            <a:r>
              <a:rPr dirty="0"/>
              <a:t>	</a:t>
            </a:r>
            <a:r>
              <a:rPr dirty="0" spc="860"/>
              <a:t>SERVICES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90215" y="2782206"/>
            <a:ext cx="15140940" cy="1841500"/>
            <a:chOff x="2490215" y="2782206"/>
            <a:chExt cx="15140940" cy="1841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4426" y="2782206"/>
              <a:ext cx="1846208" cy="1841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0215" y="2782823"/>
              <a:ext cx="3886199" cy="6095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39040" y="2767102"/>
            <a:ext cx="3807460" cy="57785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550" spc="355">
                <a:solidFill>
                  <a:srgbClr val="FFFFFF"/>
                </a:solidFill>
                <a:latin typeface="Verdana"/>
                <a:cs typeface="Verdana"/>
              </a:rPr>
              <a:t>EC2</a:t>
            </a:r>
            <a:endParaRPr sz="15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dirty="0" sz="1550" spc="295">
                <a:solidFill>
                  <a:srgbClr val="FFFFFF"/>
                </a:solidFill>
                <a:latin typeface="Verdana"/>
                <a:cs typeface="Verdana"/>
              </a:rPr>
              <a:t>(ELASTIC</a:t>
            </a:r>
            <a:r>
              <a:rPr dirty="0" sz="1550" spc="375">
                <a:solidFill>
                  <a:srgbClr val="FFFFFF"/>
                </a:solidFill>
                <a:latin typeface="Verdana"/>
                <a:cs typeface="Verdana"/>
              </a:rPr>
              <a:t> COMPUTE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50">
                <a:solidFill>
                  <a:srgbClr val="FFFFFF"/>
                </a:solidFill>
                <a:latin typeface="Verdana"/>
                <a:cs typeface="Verdana"/>
              </a:rPr>
              <a:t>CLOUD)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71031" y="5867399"/>
            <a:ext cx="1286255" cy="31394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018257" y="5886424"/>
            <a:ext cx="1200785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425">
                <a:solidFill>
                  <a:srgbClr val="FFFFFF"/>
                </a:solidFill>
                <a:latin typeface="Verdana"/>
                <a:cs typeface="Verdana"/>
              </a:rPr>
              <a:t>LAMBDA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49127" y="5867399"/>
            <a:ext cx="2124455" cy="31394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92065" y="5886424"/>
            <a:ext cx="204470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315">
                <a:solidFill>
                  <a:srgbClr val="FFFFFF"/>
                </a:solidFill>
                <a:latin typeface="Verdana"/>
                <a:cs typeface="Verdana"/>
              </a:rPr>
              <a:t>API</a:t>
            </a:r>
            <a:r>
              <a:rPr dirty="0" sz="1550" spc="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500">
                <a:solidFill>
                  <a:srgbClr val="FFFFFF"/>
                </a:solidFill>
                <a:latin typeface="Verdana"/>
                <a:cs typeface="Verdana"/>
              </a:rPr>
              <a:t>GATEWAY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67727" y="2709672"/>
            <a:ext cx="3962399" cy="6095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006835" y="2694438"/>
            <a:ext cx="3880485" cy="57785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S3</a:t>
            </a:r>
            <a:endParaRPr sz="15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dirty="0" sz="1550" spc="280">
                <a:solidFill>
                  <a:srgbClr val="FFFFFF"/>
                </a:solidFill>
                <a:latin typeface="Verdana"/>
                <a:cs typeface="Verdana"/>
              </a:rPr>
              <a:t>(SIMPLE</a:t>
            </a:r>
            <a:r>
              <a:rPr dirty="0" sz="1550" spc="3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STORAGE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54">
                <a:solidFill>
                  <a:srgbClr val="FFFFFF"/>
                </a:solidFill>
                <a:latin typeface="Verdana"/>
                <a:cs typeface="Verdana"/>
              </a:rPr>
              <a:t>SERVICE)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13207" y="2663951"/>
            <a:ext cx="1780031" cy="31394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2756360" y="2683199"/>
            <a:ext cx="170307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405">
                <a:solidFill>
                  <a:srgbClr val="FFFFFF"/>
                </a:solidFill>
                <a:latin typeface="Verdana"/>
                <a:cs typeface="Verdana"/>
              </a:rPr>
              <a:t>DYNAMO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DB</a:t>
            </a:r>
            <a:endParaRPr sz="155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007296" y="6452383"/>
            <a:ext cx="66675" cy="1095375"/>
            <a:chOff x="10007296" y="6452383"/>
            <a:chExt cx="66675" cy="109537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7296" y="6452383"/>
              <a:ext cx="66675" cy="666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7296" y="7481083"/>
              <a:ext cx="66675" cy="666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870771" y="6325098"/>
            <a:ext cx="3479800" cy="2854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34010" marR="5080">
              <a:lnSpc>
                <a:spcPct val="116399"/>
              </a:lnSpc>
              <a:spcBef>
                <a:spcPts val="90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client</a:t>
            </a:r>
            <a:r>
              <a:rPr dirty="0" sz="145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cannot</a:t>
            </a:r>
            <a:r>
              <a:rPr dirty="0" sz="145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call</a:t>
            </a:r>
            <a:r>
              <a:rPr dirty="0" sz="145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lambda</a:t>
            </a:r>
            <a:r>
              <a:rPr dirty="0" sz="145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run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easily.(so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exposes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our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backend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HTTP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API’s)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50" b="1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45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45" b="1">
                <a:solidFill>
                  <a:srgbClr val="FFFFFF"/>
                </a:solidFill>
                <a:latin typeface="Trebuchet MS"/>
                <a:cs typeface="Trebuchet MS"/>
              </a:rPr>
              <a:t>HANDLES:</a:t>
            </a:r>
            <a:endParaRPr sz="1450">
              <a:latin typeface="Trebuchet MS"/>
              <a:cs typeface="Trebuchet MS"/>
            </a:endParaRPr>
          </a:p>
          <a:p>
            <a:pPr marL="334010" marR="453390">
              <a:lnSpc>
                <a:spcPct val="116399"/>
              </a:lnSpc>
            </a:pP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Routing,Authentication,Rate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limiting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&amp;Request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validation.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50" spc="-10" b="1">
                <a:solidFill>
                  <a:srgbClr val="FFFFFF"/>
                </a:solidFill>
                <a:latin typeface="Trebuchet MS"/>
                <a:cs typeface="Trebuchet MS"/>
              </a:rPr>
              <a:t>FLOW:</a:t>
            </a:r>
            <a:endParaRPr sz="1450">
              <a:latin typeface="Trebuchet MS"/>
              <a:cs typeface="Trebuchet MS"/>
            </a:endParaRPr>
          </a:p>
          <a:p>
            <a:pPr marL="12700" marR="40640">
              <a:lnSpc>
                <a:spcPct val="116399"/>
              </a:lnSpc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recieve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request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trigger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lambda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- 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lambda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processes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4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5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stores/retrives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dynamo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db-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response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back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user.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835632" y="3658196"/>
            <a:ext cx="66675" cy="1352550"/>
            <a:chOff x="2835632" y="3658196"/>
            <a:chExt cx="66675" cy="135255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5632" y="3658196"/>
              <a:ext cx="66675" cy="666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5632" y="4172546"/>
              <a:ext cx="66675" cy="666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5632" y="4429721"/>
              <a:ext cx="66675" cy="666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5632" y="4686896"/>
              <a:ext cx="66675" cy="666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5632" y="4944071"/>
              <a:ext cx="66675" cy="6667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699107" y="3530911"/>
            <a:ext cx="3378200" cy="156845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334010">
              <a:lnSpc>
                <a:spcPct val="100000"/>
              </a:lnSpc>
              <a:spcBef>
                <a:spcPts val="375"/>
              </a:spcBef>
            </a:pP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compute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servers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50" spc="140" b="1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14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-20" b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1450">
              <a:latin typeface="Lucida Sans Unicode"/>
              <a:cs typeface="Lucida Sans Unicode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Hosting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endParaRPr sz="1450">
              <a:latin typeface="Lucida Sans Unicode"/>
              <a:cs typeface="Lucida Sans Unicode"/>
            </a:endParaRPr>
          </a:p>
          <a:p>
            <a:pPr marL="334010" marR="78105">
              <a:lnSpc>
                <a:spcPct val="116399"/>
              </a:lnSpc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Running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Linux/Windows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servers </a:t>
            </a:r>
            <a:r>
              <a:rPr dirty="0" sz="1450" spc="130">
                <a:solidFill>
                  <a:srgbClr val="FFFFFF"/>
                </a:solidFill>
                <a:latin typeface="Lucida Sans Unicode"/>
                <a:cs typeface="Lucida Sans Unicode"/>
              </a:rPr>
              <a:t>Web</a:t>
            </a:r>
            <a:r>
              <a:rPr dirty="0" sz="14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servers,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backend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servers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practice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linux.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339147" y="3657795"/>
            <a:ext cx="66675" cy="1344930"/>
            <a:chOff x="7339147" y="3657795"/>
            <a:chExt cx="66675" cy="134493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9147" y="3657795"/>
              <a:ext cx="66274" cy="662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9147" y="4169053"/>
              <a:ext cx="66274" cy="662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9147" y="4424682"/>
              <a:ext cx="66274" cy="662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9147" y="4680310"/>
              <a:ext cx="66274" cy="662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9147" y="4935939"/>
              <a:ext cx="66274" cy="6627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203366" y="3531198"/>
            <a:ext cx="3260725" cy="207073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332105">
              <a:lnSpc>
                <a:spcPct val="100000"/>
              </a:lnSpc>
              <a:spcBef>
                <a:spcPts val="36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unlimited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object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storage</a:t>
            </a:r>
            <a:endParaRPr sz="1450">
              <a:latin typeface="Lucida Sans Unicode"/>
              <a:cs typeface="Lucida Sans Unicode"/>
            </a:endParaRPr>
          </a:p>
          <a:p>
            <a:pPr marL="332105" marR="1705610" indent="-320040">
              <a:lnSpc>
                <a:spcPct val="115700"/>
              </a:lnSpc>
            </a:pPr>
            <a:r>
              <a:rPr dirty="0" sz="1450" spc="90" b="1">
                <a:solidFill>
                  <a:srgbClr val="FFFFFF"/>
                </a:solidFill>
                <a:latin typeface="Trebuchet MS"/>
                <a:cs typeface="Trebuchet MS"/>
              </a:rPr>
              <a:t>Stores</a:t>
            </a:r>
            <a:r>
              <a:rPr dirty="0" sz="145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15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5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-20" b="1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: 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Images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Videos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Backups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Logs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uses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315">
                <a:solidFill>
                  <a:srgbClr val="FFFFFF"/>
                </a:solidFill>
                <a:latin typeface="Lucida Sans Unicode"/>
                <a:cs typeface="Lucida Sans Unicode"/>
              </a:rPr>
              <a:t>11-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nines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durability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uses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buckets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organise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183225" y="3658196"/>
            <a:ext cx="66675" cy="1609725"/>
            <a:chOff x="12183225" y="3658196"/>
            <a:chExt cx="66675" cy="1609725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3225" y="3658196"/>
              <a:ext cx="66675" cy="666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3225" y="3915371"/>
              <a:ext cx="66675" cy="6667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3225" y="4172546"/>
              <a:ext cx="66675" cy="666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3225" y="4429721"/>
              <a:ext cx="66675" cy="6667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83225" y="5201246"/>
              <a:ext cx="66675" cy="6667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2046700" y="3530911"/>
            <a:ext cx="3444240" cy="1825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34010" marR="5080">
              <a:lnSpc>
                <a:spcPct val="116399"/>
              </a:lnSpc>
              <a:spcBef>
                <a:spcPts val="90"/>
              </a:spcBef>
            </a:pP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Fully</a:t>
            </a:r>
            <a:r>
              <a:rPr dirty="0" sz="14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5">
                <a:solidFill>
                  <a:srgbClr val="FFFFFF"/>
                </a:solidFill>
                <a:latin typeface="Lucida Sans Unicode"/>
                <a:cs typeface="Lucida Sans Unicode"/>
              </a:rPr>
              <a:t>managed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NOSQL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database. </a:t>
            </a:r>
            <a:r>
              <a:rPr dirty="0" sz="1450" spc="90">
                <a:solidFill>
                  <a:srgbClr val="FFFFFF"/>
                </a:solidFill>
                <a:latin typeface="Lucida Sans Unicode"/>
                <a:cs typeface="Lucida Sans Unicode"/>
              </a:rPr>
              <a:t>automated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scaling</a:t>
            </a:r>
            <a:endParaRPr sz="1450">
              <a:latin typeface="Lucida Sans Unicode"/>
              <a:cs typeface="Lucida Sans Unicode"/>
            </a:endParaRPr>
          </a:p>
          <a:p>
            <a:pPr marL="334010" marR="193675">
              <a:lnSpc>
                <a:spcPct val="116399"/>
              </a:lnSpc>
            </a:pP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fast </a:t>
            </a:r>
            <a:r>
              <a:rPr dirty="0" sz="1450" spc="10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flexible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millisecond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response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manages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millions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od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data.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50" spc="140" b="1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145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50" spc="-20" b="1">
                <a:solidFill>
                  <a:srgbClr val="FFFFFF"/>
                </a:solidFill>
                <a:latin typeface="Trebuchet MS"/>
                <a:cs typeface="Trebuchet MS"/>
              </a:rPr>
              <a:t>for:</a:t>
            </a:r>
            <a:endParaRPr sz="1450">
              <a:latin typeface="Trebuchet MS"/>
              <a:cs typeface="Trebuchet MS"/>
            </a:endParaRPr>
          </a:p>
          <a:p>
            <a:pPr marL="334010">
              <a:lnSpc>
                <a:spcPct val="100000"/>
              </a:lnSpc>
              <a:spcBef>
                <a:spcPts val="28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traffic</a:t>
            </a:r>
            <a:r>
              <a:rPr dirty="0" sz="1450" spc="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app,gaming,IOT.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011562" y="5578219"/>
            <a:ext cx="7491095" cy="3512820"/>
            <a:chOff x="5011562" y="5578219"/>
            <a:chExt cx="7491095" cy="3512820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1562" y="6452383"/>
              <a:ext cx="66675" cy="6667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1562" y="6709558"/>
              <a:ext cx="66675" cy="6667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1562" y="6966733"/>
              <a:ext cx="66675" cy="666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1562" y="7223908"/>
              <a:ext cx="66675" cy="666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1562" y="7481083"/>
              <a:ext cx="66675" cy="6667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1562" y="7738258"/>
              <a:ext cx="66675" cy="666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1562" y="8252608"/>
              <a:ext cx="66675" cy="666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1562" y="9024133"/>
              <a:ext cx="66675" cy="6667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09790" y="5597269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 h="0">
                  <a:moveTo>
                    <a:pt x="0" y="0"/>
                  </a:moveTo>
                  <a:lnTo>
                    <a:pt x="6492239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196506" y="6325098"/>
            <a:ext cx="3136900" cy="28543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875030">
              <a:lnSpc>
                <a:spcPct val="116399"/>
              </a:lnSpc>
              <a:spcBef>
                <a:spcPts val="90"/>
              </a:spcBef>
            </a:pP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no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management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event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driven</a:t>
            </a:r>
            <a:endParaRPr sz="1450">
              <a:latin typeface="Lucida Sans Unicode"/>
              <a:cs typeface="Lucida Sans Unicode"/>
            </a:endParaRPr>
          </a:p>
          <a:p>
            <a:pPr marL="12700" marR="537845">
              <a:lnSpc>
                <a:spcPct val="116399"/>
              </a:lnSpc>
            </a:pP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pay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only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when</a:t>
            </a:r>
            <a:r>
              <a:rPr dirty="0" sz="14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runs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serverless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compute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service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auto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scaling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allows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runnning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without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provisioning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managing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server.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COST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EFFICIENT(no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Event-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no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cost)pay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per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execution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&amp;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duration.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execution</a:t>
            </a:r>
            <a:r>
              <a:rPr dirty="0" sz="14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(only</a:t>
            </a:r>
            <a:r>
              <a:rPr dirty="0" sz="14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20">
                <a:solidFill>
                  <a:srgbClr val="FFFFFF"/>
                </a:solidFill>
                <a:latin typeface="Lucida Sans Unicode"/>
                <a:cs typeface="Lucida Sans Unicode"/>
              </a:rPr>
              <a:t>15</a:t>
            </a:r>
            <a:r>
              <a:rPr dirty="0" sz="14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mins)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687070" y="9769940"/>
            <a:ext cx="410209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z="1550" spc="495">
                <a:solidFill>
                  <a:srgbClr val="FFFFFF"/>
                </a:solidFill>
                <a:latin typeface="Verdana"/>
                <a:cs typeface="Verdana"/>
              </a:rPr>
              <a:t>07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4414404" y="1232661"/>
            <a:ext cx="9612630" cy="7950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4700" algn="l"/>
                <a:tab pos="5953760" algn="l"/>
              </a:tabLst>
            </a:pPr>
            <a:r>
              <a:rPr dirty="0" spc="1135"/>
              <a:t>AZURE</a:t>
            </a:r>
            <a:r>
              <a:rPr dirty="0"/>
              <a:t>	</a:t>
            </a:r>
            <a:r>
              <a:rPr dirty="0" spc="894"/>
              <a:t>CORE</a:t>
            </a:r>
            <a:r>
              <a:rPr dirty="0"/>
              <a:t>	</a:t>
            </a:r>
            <a:r>
              <a:rPr dirty="0" spc="865"/>
              <a:t>SERVICE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86688" y="2901695"/>
            <a:ext cx="14344015" cy="6586855"/>
            <a:chOff x="3286688" y="2901695"/>
            <a:chExt cx="14344015" cy="6586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4426" y="7646879"/>
              <a:ext cx="1846208" cy="1841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5383" y="2901695"/>
              <a:ext cx="2246375" cy="3139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599" y="6333743"/>
              <a:ext cx="1712975" cy="3139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1607" y="2935223"/>
              <a:ext cx="2334767" cy="3139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9391" y="6333743"/>
              <a:ext cx="2115311" cy="31394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688" y="3703258"/>
              <a:ext cx="66675" cy="66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688" y="3960433"/>
              <a:ext cx="66675" cy="66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688" y="4217608"/>
              <a:ext cx="66675" cy="66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688" y="4474783"/>
              <a:ext cx="66675" cy="666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688" y="4989133"/>
              <a:ext cx="66675" cy="666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471632" y="2953526"/>
            <a:ext cx="2549525" cy="219138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307340">
              <a:lnSpc>
                <a:spcPct val="100000"/>
              </a:lnSpc>
              <a:spcBef>
                <a:spcPts val="140"/>
              </a:spcBef>
            </a:pP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AZURE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90">
                <a:solidFill>
                  <a:srgbClr val="FFFFFF"/>
                </a:solidFill>
                <a:latin typeface="Verdana"/>
                <a:cs typeface="Verdana"/>
              </a:rPr>
              <a:t>FUNTION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  <a:endParaRPr sz="1550">
              <a:latin typeface="Verdana"/>
              <a:cs typeface="Verdana"/>
            </a:endParaRPr>
          </a:p>
          <a:p>
            <a:pPr marL="12700" marR="871219">
              <a:lnSpc>
                <a:spcPct val="116399"/>
              </a:lnSpc>
              <a:spcBef>
                <a:spcPts val="5"/>
              </a:spcBef>
            </a:pPr>
            <a:r>
              <a:rPr dirty="0" sz="1450" spc="125">
                <a:solidFill>
                  <a:srgbClr val="FFFFFF"/>
                </a:solidFill>
                <a:latin typeface="Lucida Sans Unicode"/>
                <a:cs typeface="Lucida Sans Unicode"/>
              </a:rPr>
              <a:t>same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60">
                <a:solidFill>
                  <a:srgbClr val="FFFFFF"/>
                </a:solidFill>
                <a:latin typeface="Lucida Sans Unicode"/>
                <a:cs typeface="Lucida Sans Unicode"/>
              </a:rPr>
              <a:t>lambda. event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driven.</a:t>
            </a:r>
            <a:endParaRPr sz="1450">
              <a:latin typeface="Lucida Sans Unicode"/>
              <a:cs typeface="Lucida Sans Unicode"/>
            </a:endParaRPr>
          </a:p>
          <a:p>
            <a:pPr marL="12700" marR="269240">
              <a:lnSpc>
                <a:spcPct val="116399"/>
              </a:lnSpc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4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stateless</a:t>
            </a:r>
            <a:r>
              <a:rPr dirty="0" sz="14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nature.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execution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5">
                <a:solidFill>
                  <a:srgbClr val="FFFFFF"/>
                </a:solidFill>
                <a:latin typeface="Lucida Sans Unicode"/>
                <a:cs typeface="Lucida Sans Unicode"/>
              </a:rPr>
              <a:t>(upto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60 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mins)based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plan.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auto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scaling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86688" y="3703258"/>
            <a:ext cx="9103995" cy="4954905"/>
            <a:chOff x="3286688" y="3703258"/>
            <a:chExt cx="9103995" cy="495490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688" y="7048365"/>
              <a:ext cx="66675" cy="666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688" y="7562715"/>
              <a:ext cx="66675" cy="666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688" y="8077065"/>
              <a:ext cx="66675" cy="666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688" y="8591415"/>
              <a:ext cx="66675" cy="666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3054" y="7048365"/>
              <a:ext cx="66675" cy="666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3054" y="7305540"/>
              <a:ext cx="66675" cy="666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3054" y="8077065"/>
              <a:ext cx="66675" cy="666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0071" y="3703258"/>
              <a:ext cx="66675" cy="666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0071" y="3960433"/>
              <a:ext cx="66675" cy="666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0071" y="4217608"/>
              <a:ext cx="66675" cy="666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0071" y="4989132"/>
              <a:ext cx="66675" cy="6667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897879" y="5846517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 h="0">
                  <a:moveTo>
                    <a:pt x="0" y="0"/>
                  </a:moveTo>
                  <a:lnTo>
                    <a:pt x="6492239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471632" y="6353207"/>
            <a:ext cx="2764790" cy="290830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619125">
              <a:lnSpc>
                <a:spcPct val="100000"/>
              </a:lnSpc>
              <a:spcBef>
                <a:spcPts val="140"/>
              </a:spcBef>
            </a:pPr>
            <a:r>
              <a:rPr dirty="0" sz="1550" spc="300">
                <a:solidFill>
                  <a:srgbClr val="FFFFFF"/>
                </a:solidFill>
                <a:latin typeface="Verdana"/>
                <a:cs typeface="Verdana"/>
              </a:rPr>
              <a:t>COSMOS</a:t>
            </a:r>
            <a:r>
              <a:rPr dirty="0" sz="1550" spc="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75">
                <a:solidFill>
                  <a:srgbClr val="FFFFFF"/>
                </a:solidFill>
                <a:latin typeface="Verdana"/>
                <a:cs typeface="Verdana"/>
              </a:rPr>
              <a:t>DB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550">
              <a:latin typeface="Verdana"/>
              <a:cs typeface="Verdana"/>
            </a:endParaRPr>
          </a:p>
          <a:p>
            <a:pPr marL="12700" marR="250190">
              <a:lnSpc>
                <a:spcPct val="116399"/>
              </a:lnSpc>
              <a:spcBef>
                <a:spcPts val="5"/>
              </a:spcBef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dirty="0" sz="14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fully</a:t>
            </a:r>
            <a:r>
              <a:rPr dirty="0" sz="1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5">
                <a:solidFill>
                  <a:srgbClr val="FFFFFF"/>
                </a:solidFill>
                <a:latin typeface="Lucida Sans Unicode"/>
                <a:cs typeface="Lucida Sans Unicode"/>
              </a:rPr>
              <a:t>managed</a:t>
            </a:r>
            <a:r>
              <a:rPr dirty="0" sz="145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NOSQL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databse.</a:t>
            </a:r>
            <a:endParaRPr sz="1450">
              <a:latin typeface="Lucida Sans Unicode"/>
              <a:cs typeface="Lucida Sans Unicode"/>
            </a:endParaRPr>
          </a:p>
          <a:p>
            <a:pPr marL="12700" marR="247015">
              <a:lnSpc>
                <a:spcPct val="116399"/>
              </a:lnSpc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1450" spc="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availability(multi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region)</a:t>
            </a:r>
            <a:endParaRPr sz="1450">
              <a:latin typeface="Lucida Sans Unicode"/>
              <a:cs typeface="Lucida Sans Unicode"/>
            </a:endParaRPr>
          </a:p>
          <a:p>
            <a:pPr marL="12700" marR="750570">
              <a:lnSpc>
                <a:spcPct val="116399"/>
              </a:lnSpc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dirty="0" sz="14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latency,auto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scaling,serverless.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supports</a:t>
            </a:r>
            <a:r>
              <a:rPr dirty="0" sz="145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multiple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35">
                <a:solidFill>
                  <a:srgbClr val="FFFFFF"/>
                </a:solidFill>
                <a:latin typeface="Lucida Sans Unicode"/>
                <a:cs typeface="Lucida Sans Unicode"/>
              </a:rPr>
              <a:t>API’s-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SQL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API,MongoDB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API,Table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API,Cassandra</a:t>
            </a:r>
            <a:r>
              <a:rPr dirty="0" sz="1450" spc="-25">
                <a:solidFill>
                  <a:srgbClr val="FFFFFF"/>
                </a:solidFill>
                <a:latin typeface="Lucida Sans Unicode"/>
                <a:cs typeface="Lucida Sans Unicode"/>
              </a:rPr>
              <a:t> API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679629" y="9769940"/>
            <a:ext cx="424815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z="1550" spc="550">
                <a:solidFill>
                  <a:srgbClr val="FFFFFF"/>
                </a:solidFill>
                <a:latin typeface="Verdana"/>
                <a:cs typeface="Verdana"/>
              </a:rPr>
              <a:t>08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757998" y="6353207"/>
            <a:ext cx="2938780" cy="213677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98755">
              <a:lnSpc>
                <a:spcPct val="100000"/>
              </a:lnSpc>
              <a:spcBef>
                <a:spcPts val="140"/>
              </a:spcBef>
            </a:pPr>
            <a:r>
              <a:rPr dirty="0" sz="1550" spc="505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85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4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PAAS</a:t>
            </a:r>
            <a:endParaRPr sz="1450">
              <a:latin typeface="Lucida Sans Unicode"/>
              <a:cs typeface="Lucida Sans Unicode"/>
            </a:endParaRPr>
          </a:p>
          <a:p>
            <a:pPr marL="12700" marR="480695">
              <a:lnSpc>
                <a:spcPct val="116399"/>
              </a:lnSpc>
            </a:pP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0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3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deploy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70">
                <a:solidFill>
                  <a:srgbClr val="FFFFFF"/>
                </a:solidFill>
                <a:latin typeface="Lucida Sans Unicode"/>
                <a:cs typeface="Lucida Sans Unicode"/>
              </a:rPr>
              <a:t>web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apps,REST</a:t>
            </a:r>
            <a:r>
              <a:rPr dirty="0" sz="145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API’s,backend services.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1450" spc="2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5">
                <a:solidFill>
                  <a:srgbClr val="FFFFFF"/>
                </a:solidFill>
                <a:latin typeface="Lucida Sans Unicode"/>
                <a:cs typeface="Lucida Sans Unicode"/>
              </a:rPr>
              <a:t>deploy</a:t>
            </a:r>
            <a:r>
              <a:rPr dirty="0" sz="14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application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without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Lucida Sans Unicode"/>
                <a:cs typeface="Lucida Sans Unicode"/>
              </a:rPr>
              <a:t>managing</a:t>
            </a:r>
            <a:r>
              <a:rPr dirty="0" sz="1450" spc="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servers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35016" y="2919053"/>
            <a:ext cx="2805430" cy="248285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140"/>
              </a:spcBef>
            </a:pPr>
            <a:r>
              <a:rPr dirty="0" sz="1550" spc="355">
                <a:solidFill>
                  <a:srgbClr val="FFFFFF"/>
                </a:solidFill>
                <a:latin typeface="Verdana"/>
                <a:cs typeface="Verdana"/>
              </a:rPr>
              <a:t>BLOB</a:t>
            </a:r>
            <a:r>
              <a:rPr dirty="0" sz="1550" spc="360">
                <a:solidFill>
                  <a:srgbClr val="FFFFFF"/>
                </a:solidFill>
                <a:latin typeface="Verdana"/>
                <a:cs typeface="Verdana"/>
              </a:rPr>
              <a:t> STORAGE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25">
                <a:solidFill>
                  <a:srgbClr val="FFFFFF"/>
                </a:solidFill>
                <a:latin typeface="Lucida Sans Unicode"/>
                <a:cs typeface="Lucida Sans Unicode"/>
              </a:rPr>
              <a:t>same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114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S3</a:t>
            </a:r>
            <a:r>
              <a:rPr dirty="0" sz="14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  <a:p>
            <a:pPr marL="12700" marR="756285">
              <a:lnSpc>
                <a:spcPct val="116399"/>
              </a:lnSpc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stores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object</a:t>
            </a:r>
            <a:r>
              <a:rPr dirty="0" sz="14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datas.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highly</a:t>
            </a:r>
            <a:r>
              <a:rPr dirty="0" sz="14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35">
                <a:solidFill>
                  <a:srgbClr val="FFFFFF"/>
                </a:solidFill>
                <a:latin typeface="Lucida Sans Unicode"/>
                <a:cs typeface="Lucida Sans Unicode"/>
              </a:rPr>
              <a:t>scalable,low</a:t>
            </a:r>
            <a:endParaRPr sz="1450">
              <a:latin typeface="Lucida Sans Unicode"/>
              <a:cs typeface="Lucida Sans Unicode"/>
            </a:endParaRPr>
          </a:p>
          <a:p>
            <a:pPr marL="12700" marR="59690">
              <a:lnSpc>
                <a:spcPct val="116399"/>
              </a:lnSpc>
            </a:pPr>
            <a:r>
              <a:rPr dirty="0" sz="1450" spc="30">
                <a:solidFill>
                  <a:srgbClr val="FFFFFF"/>
                </a:solidFill>
                <a:latin typeface="Lucida Sans Unicode"/>
                <a:cs typeface="Lucida Sans Unicode"/>
              </a:rPr>
              <a:t>cost,durable,accessible</a:t>
            </a:r>
            <a:r>
              <a:rPr dirty="0" sz="1450" spc="2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1450" spc="-10">
                <a:solidFill>
                  <a:srgbClr val="FFFFFF"/>
                </a:solidFill>
                <a:latin typeface="Lucida Sans Unicode"/>
                <a:cs typeface="Lucida Sans Unicode"/>
              </a:rPr>
              <a:t>everywhere.</a:t>
            </a:r>
            <a:endParaRPr sz="1450"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</a:pPr>
            <a:r>
              <a:rPr dirty="0" sz="14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4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uses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containers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4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450" spc="40">
                <a:solidFill>
                  <a:srgbClr val="FFFFFF"/>
                </a:solidFill>
                <a:latin typeface="Lucida Sans Unicode"/>
                <a:cs typeface="Lucida Sans Unicode"/>
              </a:rPr>
              <a:t>organise </a:t>
            </a:r>
            <a:r>
              <a:rPr dirty="0" sz="1450" spc="50">
                <a:solidFill>
                  <a:srgbClr val="FFFFFF"/>
                </a:solidFill>
                <a:latin typeface="Lucida Sans Unicode"/>
                <a:cs typeface="Lucida Sans Unicode"/>
              </a:rPr>
              <a:t>data.</a:t>
            </a:r>
            <a:endParaRPr sz="1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3" y="5070598"/>
            <a:ext cx="696200" cy="695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0126" y="302383"/>
            <a:ext cx="1285205" cy="16973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36391" y="201168"/>
            <a:ext cx="12859511" cy="1783079"/>
          </a:xfrm>
          <a:prstGeom prst="rect">
            <a:avLst/>
          </a:prstGeom>
        </p:spPr>
      </p:pic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3243855" y="188845"/>
            <a:ext cx="12666345" cy="1663700"/>
          </a:xfrm>
          <a:prstGeom prst="rect"/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pc="700"/>
              <a:t>IAC</a:t>
            </a:r>
          </a:p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8498840" algn="l"/>
                <a:tab pos="10067925" algn="l"/>
              </a:tabLst>
            </a:pPr>
            <a:r>
              <a:rPr dirty="0" spc="975"/>
              <a:t>(INFRASTRUCTURE</a:t>
            </a:r>
            <a:r>
              <a:rPr dirty="0"/>
              <a:t>	</a:t>
            </a:r>
            <a:r>
              <a:rPr dirty="0" spc="1265"/>
              <a:t>AS</a:t>
            </a:r>
            <a:r>
              <a:rPr dirty="0"/>
              <a:t>	</a:t>
            </a:r>
            <a:r>
              <a:rPr dirty="0" spc="665"/>
              <a:t>CODE)</a:t>
            </a: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9430" y="2226178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9430" y="2521453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9430" y="2816728"/>
            <a:ext cx="76200" cy="76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9430" y="3407278"/>
            <a:ext cx="76200" cy="76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9430" y="3997828"/>
            <a:ext cx="76200" cy="761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243855" y="2075404"/>
            <a:ext cx="12705080" cy="2387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77190" marR="5080">
              <a:lnSpc>
                <a:spcPct val="117400"/>
              </a:lnSpc>
              <a:spcBef>
                <a:spcPts val="90"/>
              </a:spcBef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IAC()INFRASTRUCTURE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16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35">
                <a:solidFill>
                  <a:srgbClr val="FFFFFF"/>
                </a:solidFill>
                <a:latin typeface="Lucida Sans Unicode"/>
                <a:cs typeface="Lucida Sans Unicode"/>
              </a:rPr>
              <a:t>manages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16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5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instead</a:t>
            </a:r>
            <a:r>
              <a:rPr dirty="0" sz="1650" spc="-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10">
                <a:solidFill>
                  <a:srgbClr val="FFFFFF"/>
                </a:solidFill>
                <a:latin typeface="Lucida Sans Unicode"/>
                <a:cs typeface="Lucida Sans Unicode"/>
              </a:rPr>
              <a:t>manual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setup </a:t>
            </a:r>
            <a:r>
              <a:rPr dirty="0" sz="1650" spc="105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write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code-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deploys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automatically.</a:t>
            </a:r>
            <a:endParaRPr sz="1650">
              <a:latin typeface="Lucida Sans Unicode"/>
              <a:cs typeface="Lucida Sans Unicode"/>
            </a:endParaRPr>
          </a:p>
          <a:p>
            <a:pPr marL="377190">
              <a:lnSpc>
                <a:spcPct val="100000"/>
              </a:lnSpc>
              <a:spcBef>
                <a:spcPts val="345"/>
              </a:spcBef>
            </a:pP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IAC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ensures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consistent</a:t>
            </a:r>
            <a:r>
              <a:rPr dirty="0" sz="165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 repeatable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infrasrtucture</a:t>
            </a:r>
            <a:r>
              <a:rPr dirty="0" sz="165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provisioning.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650" spc="160" b="1">
                <a:solidFill>
                  <a:srgbClr val="FFFFFF"/>
                </a:solidFill>
                <a:latin typeface="Trebuchet MS"/>
                <a:cs typeface="Trebuchet MS"/>
              </a:rPr>
              <a:t>IAC</a:t>
            </a:r>
            <a:r>
              <a:rPr dirty="0" sz="1650" spc="-1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0" b="1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65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45" b="1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r>
              <a:rPr dirty="0" sz="165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45" b="1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endParaRPr sz="1650">
              <a:latin typeface="Trebuchet MS"/>
              <a:cs typeface="Trebuchet MS"/>
            </a:endParaRPr>
          </a:p>
          <a:p>
            <a:pPr marL="12700" marR="6754495" indent="364490">
              <a:lnSpc>
                <a:spcPct val="117400"/>
              </a:lnSpc>
            </a:pPr>
            <a:r>
              <a:rPr dirty="0" sz="1650" spc="80" b="1">
                <a:solidFill>
                  <a:srgbClr val="FFFFFF"/>
                </a:solidFill>
                <a:latin typeface="Trebuchet MS"/>
                <a:cs typeface="Trebuchet MS"/>
              </a:rPr>
              <a:t>IMPERATIVE</a:t>
            </a:r>
            <a:r>
              <a:rPr dirty="0" sz="165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75" b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650" spc="4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30">
                <a:solidFill>
                  <a:srgbClr val="FFFFFF"/>
                </a:solidFill>
                <a:latin typeface="Lucida Sans Unicode"/>
                <a:cs typeface="Lucida Sans Unicode"/>
              </a:rPr>
              <a:t>DEFINES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5">
                <a:solidFill>
                  <a:srgbClr val="FFFFFF"/>
                </a:solidFill>
                <a:latin typeface="Lucida Sans Unicode"/>
                <a:cs typeface="Lucida Sans Unicode"/>
              </a:rPr>
              <a:t>HOW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5">
                <a:solidFill>
                  <a:srgbClr val="FFFFFF"/>
                </a:solidFill>
                <a:latin typeface="Lucida Sans Unicode"/>
                <a:cs typeface="Lucida Sans Unicode"/>
              </a:rPr>
              <a:t>CREATE-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STEP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STEP 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ex,...AWS </a:t>
            </a:r>
            <a:r>
              <a:rPr dirty="0" sz="1650" spc="-25">
                <a:solidFill>
                  <a:srgbClr val="FFFFFF"/>
                </a:solidFill>
                <a:latin typeface="Lucida Sans Unicode"/>
                <a:cs typeface="Lucida Sans Unicode"/>
              </a:rPr>
              <a:t>CDK</a:t>
            </a:r>
            <a:endParaRPr sz="1650">
              <a:latin typeface="Lucida Sans Unicode"/>
              <a:cs typeface="Lucida Sans Unicode"/>
            </a:endParaRPr>
          </a:p>
          <a:p>
            <a:pPr marL="377190">
              <a:lnSpc>
                <a:spcPct val="100000"/>
              </a:lnSpc>
              <a:spcBef>
                <a:spcPts val="345"/>
              </a:spcBef>
            </a:pPr>
            <a:r>
              <a:rPr dirty="0" sz="1650" spc="105" b="1">
                <a:solidFill>
                  <a:srgbClr val="FFFFFF"/>
                </a:solidFill>
                <a:latin typeface="Trebuchet MS"/>
                <a:cs typeface="Trebuchet MS"/>
              </a:rPr>
              <a:t>DECLARATIVE-</a:t>
            </a:r>
            <a:r>
              <a:rPr dirty="0" sz="165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30">
                <a:solidFill>
                  <a:srgbClr val="FFFFFF"/>
                </a:solidFill>
                <a:latin typeface="Lucida Sans Unicode"/>
                <a:cs typeface="Lucida Sans Unicode"/>
              </a:rPr>
              <a:t>DEFINES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WHAT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WANT.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650" spc="-70" b="1">
                <a:solidFill>
                  <a:srgbClr val="FFFFFF"/>
                </a:solidFill>
                <a:latin typeface="Trebuchet MS"/>
                <a:cs typeface="Trebuchet MS"/>
              </a:rPr>
              <a:t>ex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,...AZURE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BICEP</a:t>
            </a:r>
            <a:endParaRPr sz="165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11212" y="7359726"/>
            <a:ext cx="1095374" cy="10953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9135" y="5169407"/>
            <a:ext cx="5209031" cy="3718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07500" y="5225953"/>
            <a:ext cx="5138420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530">
                <a:solidFill>
                  <a:srgbClr val="FFFFFF"/>
                </a:solidFill>
                <a:latin typeface="Verdana"/>
                <a:cs typeface="Verdana"/>
              </a:rPr>
              <a:t>AWS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60">
                <a:solidFill>
                  <a:srgbClr val="FFFFFF"/>
                </a:solidFill>
                <a:latin typeface="Verdana"/>
                <a:cs typeface="Verdana"/>
              </a:rPr>
              <a:t>CDK(CLOUD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390">
                <a:solidFill>
                  <a:srgbClr val="FFFFFF"/>
                </a:solidFill>
                <a:latin typeface="Verdana"/>
                <a:cs typeface="Verdana"/>
              </a:rPr>
              <a:t>DEVELOPMENT</a:t>
            </a: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175">
                <a:solidFill>
                  <a:srgbClr val="FFFFFF"/>
                </a:solidFill>
                <a:latin typeface="Verdana"/>
                <a:cs typeface="Verdana"/>
              </a:rPr>
              <a:t>KIT)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44376" y="5030987"/>
            <a:ext cx="696200" cy="6959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923" y="6050677"/>
            <a:ext cx="76200" cy="761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923" y="6641227"/>
            <a:ext cx="76200" cy="761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923" y="6936502"/>
            <a:ext cx="76200" cy="761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685977" y="5899902"/>
            <a:ext cx="6755765" cy="1501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708660">
              <a:lnSpc>
                <a:spcPct val="117400"/>
              </a:lnSpc>
              <a:spcBef>
                <a:spcPts val="90"/>
              </a:spcBef>
            </a:pPr>
            <a:r>
              <a:rPr dirty="0" sz="1650" spc="100">
                <a:solidFill>
                  <a:srgbClr val="FFFFFF"/>
                </a:solidFill>
                <a:latin typeface="Lucida Sans Unicode"/>
                <a:cs typeface="Lucida Sans Unicode"/>
              </a:rPr>
              <a:t>AWS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CDK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let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define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infrastucture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programming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9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uses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90">
                <a:solidFill>
                  <a:srgbClr val="FFFFFF"/>
                </a:solidFill>
                <a:latin typeface="Lucida Sans Unicode"/>
                <a:cs typeface="Lucida Sans Unicode"/>
              </a:rPr>
              <a:t>languages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python,typescript,java.</a:t>
            </a: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17400"/>
              </a:lnSpc>
            </a:pPr>
            <a:r>
              <a:rPr dirty="0" sz="1650" spc="100">
                <a:solidFill>
                  <a:srgbClr val="FFFFFF"/>
                </a:solidFill>
                <a:latin typeface="Lucida Sans Unicode"/>
                <a:cs typeface="Lucida Sans Unicode"/>
              </a:rPr>
              <a:t>AWS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CDK</a:t>
            </a:r>
            <a:r>
              <a:rPr dirty="0" sz="16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WORKS</a:t>
            </a:r>
            <a:r>
              <a:rPr dirty="0" sz="16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80">
                <a:solidFill>
                  <a:srgbClr val="FFFFFF"/>
                </a:solidFill>
                <a:latin typeface="Lucida Sans Unicode"/>
                <a:cs typeface="Lucida Sans Unicode"/>
              </a:rPr>
              <a:t>LIKE-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write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infrastructure</a:t>
            </a:r>
            <a:r>
              <a:rPr dirty="0" sz="16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code-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CDK</a:t>
            </a:r>
            <a:r>
              <a:rPr dirty="0" sz="16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converts</a:t>
            </a:r>
            <a:r>
              <a:rPr dirty="0" sz="1650" spc="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25">
                <a:solidFill>
                  <a:srgbClr val="FFFFFF"/>
                </a:solidFill>
                <a:latin typeface="Lucida Sans Unicode"/>
                <a:cs typeface="Lucida Sans Unicode"/>
              </a:rPr>
              <a:t>it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formation-</a:t>
            </a:r>
            <a:r>
              <a:rPr dirty="0" sz="1650" spc="100">
                <a:solidFill>
                  <a:srgbClr val="FFFFFF"/>
                </a:solidFill>
                <a:latin typeface="Lucida Sans Unicode"/>
                <a:cs typeface="Lucida Sans Unicode"/>
              </a:rPr>
              <a:t>AWS</a:t>
            </a:r>
            <a:r>
              <a:rPr dirty="0" sz="1650" spc="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creates</a:t>
            </a:r>
            <a:r>
              <a:rPr dirty="0" sz="16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resources.</a:t>
            </a:r>
            <a:endParaRPr sz="1650">
              <a:latin typeface="Lucida Sans Unicode"/>
              <a:cs typeface="Lucida Sans Unicode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923" y="8117602"/>
            <a:ext cx="76200" cy="761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923" y="8412877"/>
            <a:ext cx="76200" cy="761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6923" y="8708152"/>
            <a:ext cx="76200" cy="7619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321348" y="7671552"/>
            <a:ext cx="3011170" cy="15017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ex,.....</a:t>
            </a:r>
            <a:endParaRPr sz="1650">
              <a:latin typeface="Lucida Sans Unicode"/>
              <a:cs typeface="Lucida Sans Unicode"/>
            </a:endParaRPr>
          </a:p>
          <a:p>
            <a:pPr marL="377190" marR="525780">
              <a:lnSpc>
                <a:spcPct val="117400"/>
              </a:lnSpc>
            </a:pPr>
            <a:r>
              <a:rPr dirty="0" sz="1650" spc="9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1650" spc="-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5">
                <a:solidFill>
                  <a:srgbClr val="FFFFFF"/>
                </a:solidFill>
                <a:latin typeface="Lucida Sans Unicode"/>
                <a:cs typeface="Lucida Sans Unicode"/>
              </a:rPr>
              <a:t>Lambda </a:t>
            </a:r>
            <a:r>
              <a:rPr dirty="0" sz="1650" spc="9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165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10">
                <a:solidFill>
                  <a:srgbClr val="FFFFFF"/>
                </a:solidFill>
                <a:latin typeface="Lucida Sans Unicode"/>
                <a:cs typeface="Lucida Sans Unicode"/>
              </a:rPr>
              <a:t>Gateway</a:t>
            </a:r>
            <a:endParaRPr sz="1650">
              <a:latin typeface="Lucida Sans Unicode"/>
              <a:cs typeface="Lucida Sans Unicode"/>
            </a:endParaRPr>
          </a:p>
          <a:p>
            <a:pPr marL="377190">
              <a:lnSpc>
                <a:spcPct val="100000"/>
              </a:lnSpc>
              <a:spcBef>
                <a:spcPts val="345"/>
              </a:spcBef>
            </a:pPr>
            <a:r>
              <a:rPr dirty="0" sz="1650" spc="9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1650" spc="-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90">
                <a:solidFill>
                  <a:srgbClr val="FFFFFF"/>
                </a:solidFill>
                <a:latin typeface="Lucida Sans Unicode"/>
                <a:cs typeface="Lucida Sans Unicode"/>
              </a:rPr>
              <a:t>Dynamo</a:t>
            </a:r>
            <a:r>
              <a:rPr dirty="0" sz="16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DB</a:t>
            </a:r>
            <a:r>
              <a:rPr dirty="0" sz="1650" spc="-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table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650" spc="-20" b="1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6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10" b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6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14" b="1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16183" y="5205983"/>
            <a:ext cx="1914143" cy="31394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655672" y="5225953"/>
            <a:ext cx="1840864" cy="2679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550" spc="380">
                <a:solidFill>
                  <a:srgbClr val="FFFFFF"/>
                </a:solidFill>
                <a:latin typeface="Verdana"/>
                <a:cs typeface="Verdana"/>
              </a:rPr>
              <a:t>AZURE</a:t>
            </a:r>
            <a:r>
              <a:rPr dirty="0" sz="1550" spc="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50" spc="260">
                <a:solidFill>
                  <a:srgbClr val="FFFFFF"/>
                </a:solidFill>
                <a:latin typeface="Verdana"/>
                <a:cs typeface="Verdana"/>
              </a:rPr>
              <a:t>BICEP</a:t>
            </a:r>
            <a:endParaRPr sz="1550">
              <a:latin typeface="Verdana"/>
              <a:cs typeface="Verdan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01931" y="6050677"/>
            <a:ext cx="76200" cy="761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01931" y="6641227"/>
            <a:ext cx="76200" cy="761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01931" y="6936502"/>
            <a:ext cx="76200" cy="761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01931" y="7527052"/>
            <a:ext cx="76200" cy="761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01931" y="8412877"/>
            <a:ext cx="76200" cy="7619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0046356" y="5899902"/>
            <a:ext cx="6675120" cy="26828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77190" marR="5080">
              <a:lnSpc>
                <a:spcPct val="117400"/>
              </a:lnSpc>
              <a:spcBef>
                <a:spcPts val="90"/>
              </a:spcBef>
            </a:pP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Azure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bicep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2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declarative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define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Azure infrastructure.</a:t>
            </a:r>
            <a:endParaRPr sz="1650">
              <a:latin typeface="Lucida Sans Unicode"/>
              <a:cs typeface="Lucida Sans Unicode"/>
            </a:endParaRPr>
          </a:p>
          <a:p>
            <a:pPr marL="377190">
              <a:lnSpc>
                <a:spcPct val="100000"/>
              </a:lnSpc>
              <a:spcBef>
                <a:spcPts val="345"/>
              </a:spcBef>
            </a:pP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Bicep</a:t>
            </a:r>
            <a:r>
              <a:rPr dirty="0" sz="16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output</a:t>
            </a:r>
            <a:r>
              <a:rPr dirty="0" sz="16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1650" spc="4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ARM</a:t>
            </a:r>
            <a:r>
              <a:rPr dirty="0" sz="165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5">
                <a:solidFill>
                  <a:srgbClr val="FFFFFF"/>
                </a:solidFill>
                <a:latin typeface="Lucida Sans Unicode"/>
                <a:cs typeface="Lucida Sans Unicode"/>
              </a:rPr>
              <a:t>templates</a:t>
            </a:r>
            <a:endParaRPr sz="1650">
              <a:latin typeface="Lucida Sans Unicode"/>
              <a:cs typeface="Lucida Sans Unicode"/>
            </a:endParaRPr>
          </a:p>
          <a:p>
            <a:pPr marL="377190">
              <a:lnSpc>
                <a:spcPct val="100000"/>
              </a:lnSpc>
              <a:spcBef>
                <a:spcPts val="345"/>
              </a:spcBef>
            </a:pP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bicep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Lucida Sans Unicode"/>
                <a:cs typeface="Lucida Sans Unicode"/>
              </a:rPr>
              <a:t>uses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35">
                <a:solidFill>
                  <a:srgbClr val="FFFFFF"/>
                </a:solidFill>
                <a:latin typeface="Lucida Sans Unicode"/>
                <a:cs typeface="Lucida Sans Unicode"/>
              </a:rPr>
              <a:t>DSL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65">
                <a:solidFill>
                  <a:srgbClr val="FFFFFF"/>
                </a:solidFill>
                <a:latin typeface="Lucida Sans Unicode"/>
                <a:cs typeface="Lucida Sans Unicode"/>
              </a:rPr>
              <a:t>Domain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Lucida Sans Unicode"/>
                <a:cs typeface="Lucida Sans Unicode"/>
              </a:rPr>
              <a:t>specific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1650" spc="-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Lucida Sans Unicode"/>
                <a:cs typeface="Lucida Sans Unicode"/>
              </a:rPr>
              <a:t>code.</a:t>
            </a:r>
            <a:endParaRPr sz="16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650" spc="120" b="1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16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5" b="1">
                <a:solidFill>
                  <a:srgbClr val="FFFFFF"/>
                </a:solidFill>
                <a:latin typeface="Trebuchet MS"/>
                <a:cs typeface="Trebuchet MS"/>
              </a:rPr>
              <a:t>BICEP,</a:t>
            </a:r>
            <a:r>
              <a:rPr dirty="0" sz="16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75" b="1">
                <a:solidFill>
                  <a:srgbClr val="FFFFFF"/>
                </a:solidFill>
                <a:latin typeface="Trebuchet MS"/>
                <a:cs typeface="Trebuchet MS"/>
              </a:rPr>
              <a:t>WECAN</a:t>
            </a:r>
            <a:r>
              <a:rPr dirty="0" sz="165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FFFFFF"/>
                </a:solidFill>
                <a:latin typeface="Trebuchet MS"/>
                <a:cs typeface="Trebuchet MS"/>
              </a:rPr>
              <a:t>CREATE:</a:t>
            </a:r>
            <a:endParaRPr sz="1650">
              <a:latin typeface="Trebuchet MS"/>
              <a:cs typeface="Trebuchet MS"/>
            </a:endParaRPr>
          </a:p>
          <a:p>
            <a:pPr marL="377190" marR="185420">
              <a:lnSpc>
                <a:spcPct val="117400"/>
              </a:lnSpc>
            </a:pP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dirty="0" sz="1650" spc="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Machines,Virtual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Networks</a:t>
            </a:r>
            <a:r>
              <a:rPr dirty="0" sz="1650" spc="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Lucida Sans Unicode"/>
                <a:cs typeface="Lucida Sans Unicode"/>
              </a:rPr>
              <a:t>(VNet),Subnets,Storage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Accounts,App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Services,Azure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Functions,Databases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(SQL, </a:t>
            </a:r>
            <a:r>
              <a:rPr dirty="0" sz="1650" spc="85">
                <a:solidFill>
                  <a:srgbClr val="FFFFFF"/>
                </a:solidFill>
                <a:latin typeface="Lucida Sans Unicode"/>
                <a:cs typeface="Lucida Sans Unicode"/>
              </a:rPr>
              <a:t>Cosmos</a:t>
            </a:r>
            <a:r>
              <a:rPr dirty="0" sz="1650" spc="-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DB),Entire</a:t>
            </a:r>
            <a:r>
              <a:rPr dirty="0" sz="1650" spc="-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Lucida Sans Unicode"/>
                <a:cs typeface="Lucida Sans Unicode"/>
              </a:rPr>
              <a:t>architectures.</a:t>
            </a:r>
            <a:endParaRPr sz="1650">
              <a:latin typeface="Lucida Sans Unicode"/>
              <a:cs typeface="Lucida Sans Unicode"/>
            </a:endParaRPr>
          </a:p>
          <a:p>
            <a:pPr marL="377190">
              <a:lnSpc>
                <a:spcPct val="100000"/>
              </a:lnSpc>
              <a:spcBef>
                <a:spcPts val="345"/>
              </a:spcBef>
            </a:pPr>
            <a:r>
              <a:rPr dirty="0" sz="1650" spc="50">
                <a:solidFill>
                  <a:srgbClr val="FFFFFF"/>
                </a:solidFill>
                <a:latin typeface="Lucida Sans Unicode"/>
                <a:cs typeface="Lucida Sans Unicode"/>
              </a:rPr>
              <a:t>simple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syntax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16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>
                <a:solidFill>
                  <a:srgbClr val="FFFFFF"/>
                </a:solidFill>
                <a:latin typeface="Lucida Sans Unicode"/>
                <a:cs typeface="Lucida Sans Unicode"/>
              </a:rPr>
              <a:t>less</a:t>
            </a:r>
            <a:r>
              <a:rPr dirty="0" sz="16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Lucida Sans Unicode"/>
                <a:cs typeface="Lucida Sans Unicode"/>
              </a:rPr>
              <a:t>coding</a:t>
            </a:r>
            <a:endParaRPr sz="1650">
              <a:latin typeface="Lucida Sans Unicode"/>
              <a:cs typeface="Lucida Sans Unicode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7037" y="3232412"/>
            <a:ext cx="1095375" cy="14477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7683052" y="9769940"/>
            <a:ext cx="418465" cy="22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00"/>
              </a:lnSpc>
            </a:pPr>
            <a:r>
              <a:rPr dirty="0" sz="1550" spc="525">
                <a:solidFill>
                  <a:srgbClr val="FFFFFF"/>
                </a:solidFill>
                <a:latin typeface="Verdana"/>
                <a:cs typeface="Verdana"/>
              </a:rPr>
              <a:t>09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HARI PRASAD</dc:creator>
  <cp:keywords>DAG8R_Opgpg,BAFqxSHIFgo,0</cp:keywords>
  <dc:title>PRIMARY</dc:title>
  <dcterms:created xsi:type="dcterms:W3CDTF">2025-12-23T19:09:33Z</dcterms:created>
  <dcterms:modified xsi:type="dcterms:W3CDTF">2025-12-23T19:09:33Z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2025-12-23T00:00:00Z</vt:filetime>
  </property>
  <property fmtid="{D5CDD505-2E9C-101B-9397-08002B2CF9AE}" pid="3" name="Creator">
    <vt:lpwstr>Canva</vt:lpwstr>
  </property>
  <property fmtid="{D5CDD505-2E9C-101B-9397-08002B2CF9AE}" pid="4" name="LastSaved">
    <vt:filetime>2025-12-23T00:00:00Z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</Properties>
</file>